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28"/>
  </p:notesMasterIdLst>
  <p:handoutMasterIdLst>
    <p:handoutMasterId r:id="rId29"/>
  </p:handoutMasterIdLst>
  <p:sldIdLst>
    <p:sldId id="284" r:id="rId5"/>
    <p:sldId id="286" r:id="rId6"/>
    <p:sldId id="877" r:id="rId7"/>
    <p:sldId id="553" r:id="rId8"/>
    <p:sldId id="554" r:id="rId9"/>
    <p:sldId id="878" r:id="rId10"/>
    <p:sldId id="879" r:id="rId11"/>
    <p:sldId id="1529" r:id="rId12"/>
    <p:sldId id="1530" r:id="rId13"/>
    <p:sldId id="1542" r:id="rId14"/>
    <p:sldId id="1531" r:id="rId15"/>
    <p:sldId id="1533" r:id="rId16"/>
    <p:sldId id="1534" r:id="rId17"/>
    <p:sldId id="1535" r:id="rId18"/>
    <p:sldId id="1536" r:id="rId19"/>
    <p:sldId id="1537" r:id="rId20"/>
    <p:sldId id="1532" r:id="rId21"/>
    <p:sldId id="1538" r:id="rId22"/>
    <p:sldId id="1539" r:id="rId23"/>
    <p:sldId id="1543" r:id="rId24"/>
    <p:sldId id="1540" r:id="rId25"/>
    <p:sldId id="1541" r:id="rId26"/>
    <p:sldId id="285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Century Gothic" panose="020B0502020202020204" pitchFamily="34" charset="0"/>
      <p:regular r:id="rId34"/>
      <p:bold r:id="rId35"/>
      <p:italic r:id="rId36"/>
      <p:boldItalic r:id="rId37"/>
    </p:embeddedFont>
    <p:embeddedFont>
      <p:font typeface="Raleway" panose="020B0604020202020204" charset="0"/>
      <p:regular r:id="rId38"/>
    </p:embeddedFont>
    <p:embeddedFont>
      <p:font typeface="Source Sans Pro" panose="020B0503030403020204" pitchFamily="34" charset="0"/>
      <p:regular r:id="rId39"/>
      <p:bold r:id="rId40"/>
      <p:italic r:id="rId41"/>
      <p:boldItalic r:id="rId42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C0A"/>
    <a:srgbClr val="61AE24"/>
    <a:srgbClr val="5A9B2A"/>
    <a:srgbClr val="333333"/>
    <a:srgbClr val="145FA9"/>
    <a:srgbClr val="D6DDE6"/>
    <a:srgbClr val="E7EB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5F0C56-68DA-4365-BCC2-E29423F0DB3B}" v="375" dt="2019-09-25T22:39:55.3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2339" autoAdjust="0"/>
  </p:normalViewPr>
  <p:slideViewPr>
    <p:cSldViewPr>
      <p:cViewPr varScale="1">
        <p:scale>
          <a:sx n="90" d="100"/>
          <a:sy n="90" d="100"/>
        </p:scale>
        <p:origin x="2196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3648"/>
    </p:cViewPr>
  </p:sorterViewPr>
  <p:notesViewPr>
    <p:cSldViewPr>
      <p:cViewPr varScale="1">
        <p:scale>
          <a:sx n="83" d="100"/>
          <a:sy n="83" d="100"/>
        </p:scale>
        <p:origin x="393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10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41" Type="http://schemas.openxmlformats.org/officeDocument/2006/relationships/font" Target="fonts/font12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7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2.fntdata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presProps" Target="presProps.xml"/><Relationship Id="rId48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ven Ringling" userId="a2de8f28-b8a1-4c1b-87ec-cbb8c9ac049d" providerId="ADAL" clId="{B25F0C56-68DA-4365-BCC2-E29423F0DB3B}"/>
    <pc:docChg chg="custSel addSld delSld modSld modMainMaster">
      <pc:chgData name="Sven Ringling" userId="a2de8f28-b8a1-4c1b-87ec-cbb8c9ac049d" providerId="ADAL" clId="{B25F0C56-68DA-4365-BCC2-E29423F0DB3B}" dt="2019-09-25T22:40:22.411" v="2781" actId="1076"/>
      <pc:docMkLst>
        <pc:docMk/>
      </pc:docMkLst>
      <pc:sldChg chg="addSp modSp">
        <pc:chgData name="Sven Ringling" userId="a2de8f28-b8a1-4c1b-87ec-cbb8c9ac049d" providerId="ADAL" clId="{B25F0C56-68DA-4365-BCC2-E29423F0DB3B}" dt="2019-09-25T22:40:22.411" v="2781" actId="1076"/>
        <pc:sldMkLst>
          <pc:docMk/>
          <pc:sldMk cId="3503125431" sldId="285"/>
        </pc:sldMkLst>
        <pc:picChg chg="add mod">
          <ac:chgData name="Sven Ringling" userId="a2de8f28-b8a1-4c1b-87ec-cbb8c9ac049d" providerId="ADAL" clId="{B25F0C56-68DA-4365-BCC2-E29423F0DB3B}" dt="2019-09-25T22:40:22.411" v="2781" actId="1076"/>
          <ac:picMkLst>
            <pc:docMk/>
            <pc:sldMk cId="3503125431" sldId="285"/>
            <ac:picMk id="3" creationId="{ABEEB591-BB98-422C-A611-64C0BB49D110}"/>
          </ac:picMkLst>
        </pc:picChg>
        <pc:picChg chg="mod">
          <ac:chgData name="Sven Ringling" userId="a2de8f28-b8a1-4c1b-87ec-cbb8c9ac049d" providerId="ADAL" clId="{B25F0C56-68DA-4365-BCC2-E29423F0DB3B}" dt="2019-09-25T22:40:11.008" v="2778" actId="208"/>
          <ac:picMkLst>
            <pc:docMk/>
            <pc:sldMk cId="3503125431" sldId="285"/>
            <ac:picMk id="5" creationId="{75CC3652-F5B4-4830-BE73-B0EF3F9DA487}"/>
          </ac:picMkLst>
        </pc:picChg>
      </pc:sldChg>
      <pc:sldChg chg="addSp modSp add">
        <pc:chgData name="Sven Ringling" userId="a2de8f28-b8a1-4c1b-87ec-cbb8c9ac049d" providerId="ADAL" clId="{B25F0C56-68DA-4365-BCC2-E29423F0DB3B}" dt="2019-09-25T18:33:26.570" v="392" actId="20577"/>
        <pc:sldMkLst>
          <pc:docMk/>
          <pc:sldMk cId="3054458215" sldId="1531"/>
        </pc:sldMkLst>
        <pc:spChg chg="mod">
          <ac:chgData name="Sven Ringling" userId="a2de8f28-b8a1-4c1b-87ec-cbb8c9ac049d" providerId="ADAL" clId="{B25F0C56-68DA-4365-BCC2-E29423F0DB3B}" dt="2019-09-25T18:33:26.570" v="392" actId="20577"/>
          <ac:spMkLst>
            <pc:docMk/>
            <pc:sldMk cId="3054458215" sldId="1531"/>
            <ac:spMk id="2" creationId="{DFBFC1DB-EB89-47B7-91EB-B2DC9479805B}"/>
          </ac:spMkLst>
        </pc:spChg>
        <pc:graphicFrameChg chg="add mod">
          <ac:chgData name="Sven Ringling" userId="a2de8f28-b8a1-4c1b-87ec-cbb8c9ac049d" providerId="ADAL" clId="{B25F0C56-68DA-4365-BCC2-E29423F0DB3B}" dt="2019-09-25T18:32:27.308" v="383" actId="20577"/>
          <ac:graphicFrameMkLst>
            <pc:docMk/>
            <pc:sldMk cId="3054458215" sldId="1531"/>
            <ac:graphicFrameMk id="3" creationId="{F95EB094-77A9-44BE-BF6E-3787CD1A92BB}"/>
          </ac:graphicFrameMkLst>
        </pc:graphicFrameChg>
      </pc:sldChg>
      <pc:sldChg chg="addSp modSp add">
        <pc:chgData name="Sven Ringling" userId="a2de8f28-b8a1-4c1b-87ec-cbb8c9ac049d" providerId="ADAL" clId="{B25F0C56-68DA-4365-BCC2-E29423F0DB3B}" dt="2019-09-25T21:58:50.748" v="1183" actId="20577"/>
        <pc:sldMkLst>
          <pc:docMk/>
          <pc:sldMk cId="121190588" sldId="1532"/>
        </pc:sldMkLst>
        <pc:spChg chg="mod">
          <ac:chgData name="Sven Ringling" userId="a2de8f28-b8a1-4c1b-87ec-cbb8c9ac049d" providerId="ADAL" clId="{B25F0C56-68DA-4365-BCC2-E29423F0DB3B}" dt="2019-09-25T21:58:34.483" v="1181" actId="20577"/>
          <ac:spMkLst>
            <pc:docMk/>
            <pc:sldMk cId="121190588" sldId="1532"/>
            <ac:spMk id="2" creationId="{071E5BF1-4B9E-4A06-8C23-9793A076B062}"/>
          </ac:spMkLst>
        </pc:spChg>
        <pc:spChg chg="add mod">
          <ac:chgData name="Sven Ringling" userId="a2de8f28-b8a1-4c1b-87ec-cbb8c9ac049d" providerId="ADAL" clId="{B25F0C56-68DA-4365-BCC2-E29423F0DB3B}" dt="2019-09-25T21:58:50.748" v="1183" actId="20577"/>
          <ac:spMkLst>
            <pc:docMk/>
            <pc:sldMk cId="121190588" sldId="1532"/>
            <ac:spMk id="3" creationId="{166F3244-7B89-4F5E-BA4D-2D1B3A93CAB1}"/>
          </ac:spMkLst>
        </pc:spChg>
      </pc:sldChg>
      <pc:sldChg chg="addSp modSp add">
        <pc:chgData name="Sven Ringling" userId="a2de8f28-b8a1-4c1b-87ec-cbb8c9ac049d" providerId="ADAL" clId="{B25F0C56-68DA-4365-BCC2-E29423F0DB3B}" dt="2019-09-25T18:35:14.344" v="420" actId="20577"/>
        <pc:sldMkLst>
          <pc:docMk/>
          <pc:sldMk cId="2049709495" sldId="1533"/>
        </pc:sldMkLst>
        <pc:spChg chg="mod">
          <ac:chgData name="Sven Ringling" userId="a2de8f28-b8a1-4c1b-87ec-cbb8c9ac049d" providerId="ADAL" clId="{B25F0C56-68DA-4365-BCC2-E29423F0DB3B}" dt="2019-09-25T18:35:14.344" v="420" actId="20577"/>
          <ac:spMkLst>
            <pc:docMk/>
            <pc:sldMk cId="2049709495" sldId="1533"/>
            <ac:spMk id="2" creationId="{93EAF46E-208A-4BEF-8F00-9BEC131DA8D4}"/>
          </ac:spMkLst>
        </pc:spChg>
        <pc:spChg chg="add mod">
          <ac:chgData name="Sven Ringling" userId="a2de8f28-b8a1-4c1b-87ec-cbb8c9ac049d" providerId="ADAL" clId="{B25F0C56-68DA-4365-BCC2-E29423F0DB3B}" dt="2019-09-25T18:35:02.403" v="414" actId="27636"/>
          <ac:spMkLst>
            <pc:docMk/>
            <pc:sldMk cId="2049709495" sldId="1533"/>
            <ac:spMk id="3" creationId="{9FDE2CA0-BE29-4B50-BC8F-3837867BA7BB}"/>
          </ac:spMkLst>
        </pc:spChg>
      </pc:sldChg>
      <pc:sldChg chg="addSp modSp add">
        <pc:chgData name="Sven Ringling" userId="a2de8f28-b8a1-4c1b-87ec-cbb8c9ac049d" providerId="ADAL" clId="{B25F0C56-68DA-4365-BCC2-E29423F0DB3B}" dt="2019-09-25T18:35:59.672" v="432" actId="14100"/>
        <pc:sldMkLst>
          <pc:docMk/>
          <pc:sldMk cId="1477912288" sldId="1534"/>
        </pc:sldMkLst>
        <pc:spChg chg="mod">
          <ac:chgData name="Sven Ringling" userId="a2de8f28-b8a1-4c1b-87ec-cbb8c9ac049d" providerId="ADAL" clId="{B25F0C56-68DA-4365-BCC2-E29423F0DB3B}" dt="2019-09-25T18:35:54.030" v="430" actId="27636"/>
          <ac:spMkLst>
            <pc:docMk/>
            <pc:sldMk cId="1477912288" sldId="1534"/>
            <ac:spMk id="2" creationId="{3DF2AC71-EBB1-4C6E-8B81-E916D02CDC83}"/>
          </ac:spMkLst>
        </pc:spChg>
        <pc:picChg chg="add mod">
          <ac:chgData name="Sven Ringling" userId="a2de8f28-b8a1-4c1b-87ec-cbb8c9ac049d" providerId="ADAL" clId="{B25F0C56-68DA-4365-BCC2-E29423F0DB3B}" dt="2019-09-25T18:35:59.672" v="432" actId="14100"/>
          <ac:picMkLst>
            <pc:docMk/>
            <pc:sldMk cId="1477912288" sldId="1534"/>
            <ac:picMk id="3" creationId="{AB9AFE93-81BD-4CDE-B7E8-9412EC780A10}"/>
          </ac:picMkLst>
        </pc:picChg>
      </pc:sldChg>
      <pc:sldChg chg="addSp modSp add">
        <pc:chgData name="Sven Ringling" userId="a2de8f28-b8a1-4c1b-87ec-cbb8c9ac049d" providerId="ADAL" clId="{B25F0C56-68DA-4365-BCC2-E29423F0DB3B}" dt="2019-09-25T18:36:54.349" v="491" actId="20577"/>
        <pc:sldMkLst>
          <pc:docMk/>
          <pc:sldMk cId="2024763893" sldId="1535"/>
        </pc:sldMkLst>
        <pc:spChg chg="mod">
          <ac:chgData name="Sven Ringling" userId="a2de8f28-b8a1-4c1b-87ec-cbb8c9ac049d" providerId="ADAL" clId="{B25F0C56-68DA-4365-BCC2-E29423F0DB3B}" dt="2019-09-25T18:36:54.349" v="491" actId="20577"/>
          <ac:spMkLst>
            <pc:docMk/>
            <pc:sldMk cId="2024763893" sldId="1535"/>
            <ac:spMk id="2" creationId="{15910665-0457-4E93-905E-F04ED6991A75}"/>
          </ac:spMkLst>
        </pc:spChg>
        <pc:picChg chg="add mod">
          <ac:chgData name="Sven Ringling" userId="a2de8f28-b8a1-4c1b-87ec-cbb8c9ac049d" providerId="ADAL" clId="{B25F0C56-68DA-4365-BCC2-E29423F0DB3B}" dt="2019-09-25T18:36:29.884" v="451" actId="1036"/>
          <ac:picMkLst>
            <pc:docMk/>
            <pc:sldMk cId="2024763893" sldId="1535"/>
            <ac:picMk id="3" creationId="{61D2EB8E-25D0-4AF7-B514-62A3F63BF1CF}"/>
          </ac:picMkLst>
        </pc:picChg>
      </pc:sldChg>
      <pc:sldChg chg="addSp delSp modSp add">
        <pc:chgData name="Sven Ringling" userId="a2de8f28-b8a1-4c1b-87ec-cbb8c9ac049d" providerId="ADAL" clId="{B25F0C56-68DA-4365-BCC2-E29423F0DB3B}" dt="2019-09-25T22:27:46.765" v="2339" actId="1036"/>
        <pc:sldMkLst>
          <pc:docMk/>
          <pc:sldMk cId="553065260" sldId="1536"/>
        </pc:sldMkLst>
        <pc:spChg chg="mod">
          <ac:chgData name="Sven Ringling" userId="a2de8f28-b8a1-4c1b-87ec-cbb8c9ac049d" providerId="ADAL" clId="{B25F0C56-68DA-4365-BCC2-E29423F0DB3B}" dt="2019-09-25T18:37:23.734" v="514" actId="20577"/>
          <ac:spMkLst>
            <pc:docMk/>
            <pc:sldMk cId="553065260" sldId="1536"/>
            <ac:spMk id="2" creationId="{7EB9BDD6-FC9C-4107-9725-A384FFDDEAC6}"/>
          </ac:spMkLst>
        </pc:spChg>
        <pc:spChg chg="add mod">
          <ac:chgData name="Sven Ringling" userId="a2de8f28-b8a1-4c1b-87ec-cbb8c9ac049d" providerId="ADAL" clId="{B25F0C56-68DA-4365-BCC2-E29423F0DB3B}" dt="2019-09-25T22:27:46.765" v="2339" actId="1036"/>
          <ac:spMkLst>
            <pc:docMk/>
            <pc:sldMk cId="553065260" sldId="1536"/>
            <ac:spMk id="4" creationId="{B167CB2A-0BCE-4329-AD43-25BB62A05B8B}"/>
          </ac:spMkLst>
        </pc:spChg>
        <pc:picChg chg="add del mod">
          <ac:chgData name="Sven Ringling" userId="a2de8f28-b8a1-4c1b-87ec-cbb8c9ac049d" providerId="ADAL" clId="{B25F0C56-68DA-4365-BCC2-E29423F0DB3B}" dt="2019-09-25T22:26:42.833" v="2329" actId="478"/>
          <ac:picMkLst>
            <pc:docMk/>
            <pc:sldMk cId="553065260" sldId="1536"/>
            <ac:picMk id="3" creationId="{2A90486C-FD4C-44AE-8830-46CF49442F80}"/>
          </ac:picMkLst>
        </pc:picChg>
      </pc:sldChg>
      <pc:sldChg chg="addSp delSp modSp add">
        <pc:chgData name="Sven Ringling" userId="a2de8f28-b8a1-4c1b-87ec-cbb8c9ac049d" providerId="ADAL" clId="{B25F0C56-68DA-4365-BCC2-E29423F0DB3B}" dt="2019-09-25T21:46:19.154" v="542" actId="20577"/>
        <pc:sldMkLst>
          <pc:docMk/>
          <pc:sldMk cId="3283287619" sldId="1537"/>
        </pc:sldMkLst>
        <pc:spChg chg="mod">
          <ac:chgData name="Sven Ringling" userId="a2de8f28-b8a1-4c1b-87ec-cbb8c9ac049d" providerId="ADAL" clId="{B25F0C56-68DA-4365-BCC2-E29423F0DB3B}" dt="2019-09-25T18:37:46.394" v="520"/>
          <ac:spMkLst>
            <pc:docMk/>
            <pc:sldMk cId="3283287619" sldId="1537"/>
            <ac:spMk id="2" creationId="{8F89F73E-7660-4784-B7F5-24EF81D94026}"/>
          </ac:spMkLst>
        </pc:spChg>
        <pc:spChg chg="add del">
          <ac:chgData name="Sven Ringling" userId="a2de8f28-b8a1-4c1b-87ec-cbb8c9ac049d" providerId="ADAL" clId="{B25F0C56-68DA-4365-BCC2-E29423F0DB3B}" dt="2019-09-25T18:37:55.161" v="522" actId="478"/>
          <ac:spMkLst>
            <pc:docMk/>
            <pc:sldMk cId="3283287619" sldId="1537"/>
            <ac:spMk id="3" creationId="{B6187213-FD2B-4D0F-9382-948AE4F81A9F}"/>
          </ac:spMkLst>
        </pc:spChg>
        <pc:spChg chg="add mod">
          <ac:chgData name="Sven Ringling" userId="a2de8f28-b8a1-4c1b-87ec-cbb8c9ac049d" providerId="ADAL" clId="{B25F0C56-68DA-4365-BCC2-E29423F0DB3B}" dt="2019-09-25T21:46:19.154" v="542" actId="20577"/>
          <ac:spMkLst>
            <pc:docMk/>
            <pc:sldMk cId="3283287619" sldId="1537"/>
            <ac:spMk id="5" creationId="{9BE031F9-CF60-49F0-B465-489C2769B5AA}"/>
          </ac:spMkLst>
        </pc:spChg>
        <pc:picChg chg="add mod">
          <ac:chgData name="Sven Ringling" userId="a2de8f28-b8a1-4c1b-87ec-cbb8c9ac049d" providerId="ADAL" clId="{B25F0C56-68DA-4365-BCC2-E29423F0DB3B}" dt="2019-09-25T18:38:31.532" v="530" actId="1076"/>
          <ac:picMkLst>
            <pc:docMk/>
            <pc:sldMk cId="3283287619" sldId="1537"/>
            <ac:picMk id="4" creationId="{38E04766-FA41-4FC8-8B40-EB0F3804D66C}"/>
          </ac:picMkLst>
        </pc:picChg>
      </pc:sldChg>
      <pc:sldChg chg="addSp delSp modSp add">
        <pc:chgData name="Sven Ringling" userId="a2de8f28-b8a1-4c1b-87ec-cbb8c9ac049d" providerId="ADAL" clId="{B25F0C56-68DA-4365-BCC2-E29423F0DB3B}" dt="2019-09-25T22:07:11.751" v="1273" actId="20577"/>
        <pc:sldMkLst>
          <pc:docMk/>
          <pc:sldMk cId="2650268678" sldId="1538"/>
        </pc:sldMkLst>
        <pc:spChg chg="mod">
          <ac:chgData name="Sven Ringling" userId="a2de8f28-b8a1-4c1b-87ec-cbb8c9ac049d" providerId="ADAL" clId="{B25F0C56-68DA-4365-BCC2-E29423F0DB3B}" dt="2019-09-25T22:07:11.751" v="1273" actId="20577"/>
          <ac:spMkLst>
            <pc:docMk/>
            <pc:sldMk cId="2650268678" sldId="1538"/>
            <ac:spMk id="2" creationId="{241B95E7-D5EE-44DB-AE2A-85188C31E51C}"/>
          </ac:spMkLst>
        </pc:spChg>
        <pc:spChg chg="del">
          <ac:chgData name="Sven Ringling" userId="a2de8f28-b8a1-4c1b-87ec-cbb8c9ac049d" providerId="ADAL" clId="{B25F0C56-68DA-4365-BCC2-E29423F0DB3B}" dt="2019-09-25T22:06:13.808" v="1188" actId="478"/>
          <ac:spMkLst>
            <pc:docMk/>
            <pc:sldMk cId="2650268678" sldId="1538"/>
            <ac:spMk id="3" creationId="{C904A5AE-307B-4B50-AC8E-42E50DECE2AF}"/>
          </ac:spMkLst>
        </pc:spChg>
        <pc:grpChg chg="add mod">
          <ac:chgData name="Sven Ringling" userId="a2de8f28-b8a1-4c1b-87ec-cbb8c9ac049d" providerId="ADAL" clId="{B25F0C56-68DA-4365-BCC2-E29423F0DB3B}" dt="2019-09-25T22:06:37.448" v="1192" actId="14100"/>
          <ac:grpSpMkLst>
            <pc:docMk/>
            <pc:sldMk cId="2650268678" sldId="1538"/>
            <ac:grpSpMk id="6" creationId="{B643842A-7CA6-491C-ABB5-D92A2D8EBB2C}"/>
          </ac:grpSpMkLst>
        </pc:grpChg>
        <pc:picChg chg="add mod">
          <ac:chgData name="Sven Ringling" userId="a2de8f28-b8a1-4c1b-87ec-cbb8c9ac049d" providerId="ADAL" clId="{B25F0C56-68DA-4365-BCC2-E29423F0DB3B}" dt="2019-09-25T22:06:26.533" v="1191" actId="164"/>
          <ac:picMkLst>
            <pc:docMk/>
            <pc:sldMk cId="2650268678" sldId="1538"/>
            <ac:picMk id="4" creationId="{589ADC5E-3918-4BF9-80BB-F310F24FDFA2}"/>
          </ac:picMkLst>
        </pc:picChg>
        <pc:picChg chg="add mod">
          <ac:chgData name="Sven Ringling" userId="a2de8f28-b8a1-4c1b-87ec-cbb8c9ac049d" providerId="ADAL" clId="{B25F0C56-68DA-4365-BCC2-E29423F0DB3B}" dt="2019-09-25T22:06:26.533" v="1191" actId="164"/>
          <ac:picMkLst>
            <pc:docMk/>
            <pc:sldMk cId="2650268678" sldId="1538"/>
            <ac:picMk id="5" creationId="{B63AB983-2691-495E-ABE3-41E9CD18A4F7}"/>
          </ac:picMkLst>
        </pc:picChg>
      </pc:sldChg>
      <pc:sldChg chg="modSp add">
        <pc:chgData name="Sven Ringling" userId="a2de8f28-b8a1-4c1b-87ec-cbb8c9ac049d" providerId="ADAL" clId="{B25F0C56-68DA-4365-BCC2-E29423F0DB3B}" dt="2019-09-25T22:10:49.854" v="1547" actId="313"/>
        <pc:sldMkLst>
          <pc:docMk/>
          <pc:sldMk cId="27729150" sldId="1539"/>
        </pc:sldMkLst>
        <pc:spChg chg="mod">
          <ac:chgData name="Sven Ringling" userId="a2de8f28-b8a1-4c1b-87ec-cbb8c9ac049d" providerId="ADAL" clId="{B25F0C56-68DA-4365-BCC2-E29423F0DB3B}" dt="2019-09-25T22:07:53.160" v="1297" actId="20577"/>
          <ac:spMkLst>
            <pc:docMk/>
            <pc:sldMk cId="27729150" sldId="1539"/>
            <ac:spMk id="2" creationId="{48B2B7B7-2354-4B90-8E01-1E650495154A}"/>
          </ac:spMkLst>
        </pc:spChg>
        <pc:spChg chg="mod">
          <ac:chgData name="Sven Ringling" userId="a2de8f28-b8a1-4c1b-87ec-cbb8c9ac049d" providerId="ADAL" clId="{B25F0C56-68DA-4365-BCC2-E29423F0DB3B}" dt="2019-09-25T22:10:49.854" v="1547" actId="313"/>
          <ac:spMkLst>
            <pc:docMk/>
            <pc:sldMk cId="27729150" sldId="1539"/>
            <ac:spMk id="3" creationId="{841B308F-90FC-4AED-B060-F48FC3EE2ECC}"/>
          </ac:spMkLst>
        </pc:spChg>
      </pc:sldChg>
      <pc:sldChg chg="addSp delSp modSp add">
        <pc:chgData name="Sven Ringling" userId="a2de8f28-b8a1-4c1b-87ec-cbb8c9ac049d" providerId="ADAL" clId="{B25F0C56-68DA-4365-BCC2-E29423F0DB3B}" dt="2019-09-25T22:17:10.071" v="2096" actId="12269"/>
        <pc:sldMkLst>
          <pc:docMk/>
          <pc:sldMk cId="1660067536" sldId="1540"/>
        </pc:sldMkLst>
        <pc:spChg chg="mod">
          <ac:chgData name="Sven Ringling" userId="a2de8f28-b8a1-4c1b-87ec-cbb8c9ac049d" providerId="ADAL" clId="{B25F0C56-68DA-4365-BCC2-E29423F0DB3B}" dt="2019-09-25T22:12:39.370" v="1583" actId="20577"/>
          <ac:spMkLst>
            <pc:docMk/>
            <pc:sldMk cId="1660067536" sldId="1540"/>
            <ac:spMk id="2" creationId="{AF9C73C1-726A-4B50-BD01-CEACFC3DFD56}"/>
          </ac:spMkLst>
        </pc:spChg>
        <pc:spChg chg="del mod">
          <ac:chgData name="Sven Ringling" userId="a2de8f28-b8a1-4c1b-87ec-cbb8c9ac049d" providerId="ADAL" clId="{B25F0C56-68DA-4365-BCC2-E29423F0DB3B}" dt="2019-09-25T22:17:06.553" v="2095" actId="12084"/>
          <ac:spMkLst>
            <pc:docMk/>
            <pc:sldMk cId="1660067536" sldId="1540"/>
            <ac:spMk id="3" creationId="{9866520E-707F-46CC-AC4E-828AAB40D4BE}"/>
          </ac:spMkLst>
        </pc:spChg>
        <pc:graphicFrameChg chg="add mod">
          <ac:chgData name="Sven Ringling" userId="a2de8f28-b8a1-4c1b-87ec-cbb8c9ac049d" providerId="ADAL" clId="{B25F0C56-68DA-4365-BCC2-E29423F0DB3B}" dt="2019-09-25T22:17:10.071" v="2096" actId="12269"/>
          <ac:graphicFrameMkLst>
            <pc:docMk/>
            <pc:sldMk cId="1660067536" sldId="1540"/>
            <ac:graphicFrameMk id="4" creationId="{79661A0F-5224-47E9-BF16-4DC19A10B76C}"/>
          </ac:graphicFrameMkLst>
        </pc:graphicFrameChg>
      </pc:sldChg>
      <pc:sldChg chg="addSp modSp add">
        <pc:chgData name="Sven Ringling" userId="a2de8f28-b8a1-4c1b-87ec-cbb8c9ac049d" providerId="ADAL" clId="{B25F0C56-68DA-4365-BCC2-E29423F0DB3B}" dt="2019-09-25T22:21:27.016" v="2328" actId="20577"/>
        <pc:sldMkLst>
          <pc:docMk/>
          <pc:sldMk cId="2832817415" sldId="1541"/>
        </pc:sldMkLst>
        <pc:spChg chg="mod">
          <ac:chgData name="Sven Ringling" userId="a2de8f28-b8a1-4c1b-87ec-cbb8c9ac049d" providerId="ADAL" clId="{B25F0C56-68DA-4365-BCC2-E29423F0DB3B}" dt="2019-09-25T22:19:21.006" v="2186" actId="20577"/>
          <ac:spMkLst>
            <pc:docMk/>
            <pc:sldMk cId="2832817415" sldId="1541"/>
            <ac:spMk id="2" creationId="{D33A687E-BB97-4B78-818C-4387B1E07413}"/>
          </ac:spMkLst>
        </pc:spChg>
        <pc:spChg chg="add mod">
          <ac:chgData name="Sven Ringling" userId="a2de8f28-b8a1-4c1b-87ec-cbb8c9ac049d" providerId="ADAL" clId="{B25F0C56-68DA-4365-BCC2-E29423F0DB3B}" dt="2019-09-25T22:20:50.454" v="2326" actId="14100"/>
          <ac:spMkLst>
            <pc:docMk/>
            <pc:sldMk cId="2832817415" sldId="1541"/>
            <ac:spMk id="3" creationId="{119D8223-E396-4CBC-BDEF-A9FC3A4E7F75}"/>
          </ac:spMkLst>
        </pc:spChg>
        <pc:spChg chg="add mod">
          <ac:chgData name="Sven Ringling" userId="a2de8f28-b8a1-4c1b-87ec-cbb8c9ac049d" providerId="ADAL" clId="{B25F0C56-68DA-4365-BCC2-E29423F0DB3B}" dt="2019-09-25T22:21:07.703" v="2327" actId="207"/>
          <ac:spMkLst>
            <pc:docMk/>
            <pc:sldMk cId="2832817415" sldId="1541"/>
            <ac:spMk id="4" creationId="{02B817DE-2CE1-468B-A4E9-2704ECD0FE3D}"/>
          </ac:spMkLst>
        </pc:spChg>
        <pc:spChg chg="add mod">
          <ac:chgData name="Sven Ringling" userId="a2de8f28-b8a1-4c1b-87ec-cbb8c9ac049d" providerId="ADAL" clId="{B25F0C56-68DA-4365-BCC2-E29423F0DB3B}" dt="2019-09-25T22:21:07.703" v="2327" actId="207"/>
          <ac:spMkLst>
            <pc:docMk/>
            <pc:sldMk cId="2832817415" sldId="1541"/>
            <ac:spMk id="5" creationId="{68C8FE3C-95E1-47E7-856E-8B0060293148}"/>
          </ac:spMkLst>
        </pc:spChg>
        <pc:spChg chg="add mod">
          <ac:chgData name="Sven Ringling" userId="a2de8f28-b8a1-4c1b-87ec-cbb8c9ac049d" providerId="ADAL" clId="{B25F0C56-68DA-4365-BCC2-E29423F0DB3B}" dt="2019-09-25T22:21:07.703" v="2327" actId="207"/>
          <ac:spMkLst>
            <pc:docMk/>
            <pc:sldMk cId="2832817415" sldId="1541"/>
            <ac:spMk id="6" creationId="{8ACF7745-CD88-4B0A-A1B8-CC1171273763}"/>
          </ac:spMkLst>
        </pc:spChg>
        <pc:spChg chg="add mod">
          <ac:chgData name="Sven Ringling" userId="a2de8f28-b8a1-4c1b-87ec-cbb8c9ac049d" providerId="ADAL" clId="{B25F0C56-68DA-4365-BCC2-E29423F0DB3B}" dt="2019-09-25T22:21:07.703" v="2327" actId="207"/>
          <ac:spMkLst>
            <pc:docMk/>
            <pc:sldMk cId="2832817415" sldId="1541"/>
            <ac:spMk id="7" creationId="{7F8F9BEA-F7BC-43AA-ABE9-A3333831EE82}"/>
          </ac:spMkLst>
        </pc:spChg>
        <pc:spChg chg="add mod">
          <ac:chgData name="Sven Ringling" userId="a2de8f28-b8a1-4c1b-87ec-cbb8c9ac049d" providerId="ADAL" clId="{B25F0C56-68DA-4365-BCC2-E29423F0DB3B}" dt="2019-09-25T22:21:07.703" v="2327" actId="207"/>
          <ac:spMkLst>
            <pc:docMk/>
            <pc:sldMk cId="2832817415" sldId="1541"/>
            <ac:spMk id="8" creationId="{E49064DB-6A5F-4CC9-9778-951B975A56A5}"/>
          </ac:spMkLst>
        </pc:spChg>
        <pc:spChg chg="add mod">
          <ac:chgData name="Sven Ringling" userId="a2de8f28-b8a1-4c1b-87ec-cbb8c9ac049d" providerId="ADAL" clId="{B25F0C56-68DA-4365-BCC2-E29423F0DB3B}" dt="2019-09-25T22:21:07.703" v="2327" actId="207"/>
          <ac:spMkLst>
            <pc:docMk/>
            <pc:sldMk cId="2832817415" sldId="1541"/>
            <ac:spMk id="9" creationId="{55CDEB81-6940-4BB7-8571-AAFDF2A6CCE1}"/>
          </ac:spMkLst>
        </pc:spChg>
        <pc:spChg chg="add mod">
          <ac:chgData name="Sven Ringling" userId="a2de8f28-b8a1-4c1b-87ec-cbb8c9ac049d" providerId="ADAL" clId="{B25F0C56-68DA-4365-BCC2-E29423F0DB3B}" dt="2019-09-25T22:21:07.703" v="2327" actId="207"/>
          <ac:spMkLst>
            <pc:docMk/>
            <pc:sldMk cId="2832817415" sldId="1541"/>
            <ac:spMk id="10" creationId="{53201191-B43A-4138-800A-5A17C8DB3A1E}"/>
          </ac:spMkLst>
        </pc:spChg>
        <pc:spChg chg="add mod">
          <ac:chgData name="Sven Ringling" userId="a2de8f28-b8a1-4c1b-87ec-cbb8c9ac049d" providerId="ADAL" clId="{B25F0C56-68DA-4365-BCC2-E29423F0DB3B}" dt="2019-09-25T22:21:27.016" v="2328" actId="20577"/>
          <ac:spMkLst>
            <pc:docMk/>
            <pc:sldMk cId="2832817415" sldId="1541"/>
            <ac:spMk id="11" creationId="{26EDAA0C-8A18-4FDB-8E2D-CA421140F613}"/>
          </ac:spMkLst>
        </pc:spChg>
      </pc:sldChg>
      <pc:sldChg chg="addSp delSp modSp add">
        <pc:chgData name="Sven Ringling" userId="a2de8f28-b8a1-4c1b-87ec-cbb8c9ac049d" providerId="ADAL" clId="{B25F0C56-68DA-4365-BCC2-E29423F0DB3B}" dt="2019-09-25T22:30:56.742" v="2613" actId="1076"/>
        <pc:sldMkLst>
          <pc:docMk/>
          <pc:sldMk cId="375787736" sldId="1542"/>
        </pc:sldMkLst>
        <pc:spChg chg="mod">
          <ac:chgData name="Sven Ringling" userId="a2de8f28-b8a1-4c1b-87ec-cbb8c9ac049d" providerId="ADAL" clId="{B25F0C56-68DA-4365-BCC2-E29423F0DB3B}" dt="2019-09-25T22:28:42.551" v="2360" actId="20577"/>
          <ac:spMkLst>
            <pc:docMk/>
            <pc:sldMk cId="375787736" sldId="1542"/>
            <ac:spMk id="2" creationId="{BF7E84E3-224F-41BD-84CF-FF8C7ED875AE}"/>
          </ac:spMkLst>
        </pc:spChg>
        <pc:spChg chg="del">
          <ac:chgData name="Sven Ringling" userId="a2de8f28-b8a1-4c1b-87ec-cbb8c9ac049d" providerId="ADAL" clId="{B25F0C56-68DA-4365-BCC2-E29423F0DB3B}" dt="2019-09-25T22:29:04.416" v="2361" actId="478"/>
          <ac:spMkLst>
            <pc:docMk/>
            <pc:sldMk cId="375787736" sldId="1542"/>
            <ac:spMk id="3" creationId="{4B7CF2F2-1C84-410F-8889-FB07A7427D74}"/>
          </ac:spMkLst>
        </pc:spChg>
        <pc:spChg chg="add mod">
          <ac:chgData name="Sven Ringling" userId="a2de8f28-b8a1-4c1b-87ec-cbb8c9ac049d" providerId="ADAL" clId="{B25F0C56-68DA-4365-BCC2-E29423F0DB3B}" dt="2019-09-25T22:30:56.742" v="2613" actId="1076"/>
          <ac:spMkLst>
            <pc:docMk/>
            <pc:sldMk cId="375787736" sldId="1542"/>
            <ac:spMk id="4" creationId="{CA7189DF-25B7-4D21-9C23-CD0F59651F52}"/>
          </ac:spMkLst>
        </pc:spChg>
      </pc:sldChg>
      <pc:sldChg chg="delSp add del">
        <pc:chgData name="Sven Ringling" userId="a2de8f28-b8a1-4c1b-87ec-cbb8c9ac049d" providerId="ADAL" clId="{B25F0C56-68DA-4365-BCC2-E29423F0DB3B}" dt="2019-09-25T22:33:23.390" v="2616" actId="2696"/>
        <pc:sldMkLst>
          <pc:docMk/>
          <pc:sldMk cId="1287013477" sldId="1543"/>
        </pc:sldMkLst>
        <pc:spChg chg="del">
          <ac:chgData name="Sven Ringling" userId="a2de8f28-b8a1-4c1b-87ec-cbb8c9ac049d" providerId="ADAL" clId="{B25F0C56-68DA-4365-BCC2-E29423F0DB3B}" dt="2019-09-25T22:32:58.638" v="2615" actId="478"/>
          <ac:spMkLst>
            <pc:docMk/>
            <pc:sldMk cId="1287013477" sldId="1543"/>
            <ac:spMk id="2" creationId="{A5DF09E6-A331-47CC-9252-D78F9421F62B}"/>
          </ac:spMkLst>
        </pc:spChg>
      </pc:sldChg>
      <pc:sldChg chg="modSp add">
        <pc:chgData name="Sven Ringling" userId="a2de8f28-b8a1-4c1b-87ec-cbb8c9ac049d" providerId="ADAL" clId="{B25F0C56-68DA-4365-BCC2-E29423F0DB3B}" dt="2019-09-25T22:35:32.460" v="2772" actId="20577"/>
        <pc:sldMkLst>
          <pc:docMk/>
          <pc:sldMk cId="3823993264" sldId="1543"/>
        </pc:sldMkLst>
        <pc:spChg chg="mod">
          <ac:chgData name="Sven Ringling" userId="a2de8f28-b8a1-4c1b-87ec-cbb8c9ac049d" providerId="ADAL" clId="{B25F0C56-68DA-4365-BCC2-E29423F0DB3B}" dt="2019-09-25T22:34:14.572" v="2642" actId="20577"/>
          <ac:spMkLst>
            <pc:docMk/>
            <pc:sldMk cId="3823993264" sldId="1543"/>
            <ac:spMk id="2" creationId="{0F911AB8-4F5E-4EAF-A5AE-5856293C5B62}"/>
          </ac:spMkLst>
        </pc:spChg>
        <pc:spChg chg="mod">
          <ac:chgData name="Sven Ringling" userId="a2de8f28-b8a1-4c1b-87ec-cbb8c9ac049d" providerId="ADAL" clId="{B25F0C56-68DA-4365-BCC2-E29423F0DB3B}" dt="2019-09-25T22:35:32.460" v="2772" actId="20577"/>
          <ac:spMkLst>
            <pc:docMk/>
            <pc:sldMk cId="3823993264" sldId="1543"/>
            <ac:spMk id="3" creationId="{FF75D9E3-967E-47F1-B1F0-DFDC2D959E50}"/>
          </ac:spMkLst>
        </pc:spChg>
      </pc:sldChg>
      <pc:sldMasterChg chg="modSldLayout">
        <pc:chgData name="Sven Ringling" userId="a2de8f28-b8a1-4c1b-87ec-cbb8c9ac049d" providerId="ADAL" clId="{B25F0C56-68DA-4365-BCC2-E29423F0DB3B}" dt="2019-09-25T21:59:44.788" v="1187"/>
        <pc:sldMasterMkLst>
          <pc:docMk/>
          <pc:sldMasterMk cId="1653656615" sldId="2147483648"/>
        </pc:sldMasterMkLst>
        <pc:sldLayoutChg chg="addSp delSp modSp">
          <pc:chgData name="Sven Ringling" userId="a2de8f28-b8a1-4c1b-87ec-cbb8c9ac049d" providerId="ADAL" clId="{B25F0C56-68DA-4365-BCC2-E29423F0DB3B}" dt="2019-09-25T21:59:44.788" v="1187"/>
          <pc:sldLayoutMkLst>
            <pc:docMk/>
            <pc:sldMasterMk cId="1653656615" sldId="2147483648"/>
            <pc:sldLayoutMk cId="4123054274" sldId="2147483651"/>
          </pc:sldLayoutMkLst>
          <pc:spChg chg="del mod">
            <ac:chgData name="Sven Ringling" userId="a2de8f28-b8a1-4c1b-87ec-cbb8c9ac049d" providerId="ADAL" clId="{B25F0C56-68DA-4365-BCC2-E29423F0DB3B}" dt="2019-09-25T21:59:16.185" v="1185" actId="478"/>
            <ac:spMkLst>
              <pc:docMk/>
              <pc:sldMasterMk cId="1653656615" sldId="2147483648"/>
              <pc:sldLayoutMk cId="4123054274" sldId="2147483651"/>
              <ac:spMk id="10" creationId="{D64C1E60-4285-4677-A742-3B40F1FEDA37}"/>
            </ac:spMkLst>
          </pc:spChg>
          <pc:spChg chg="add">
            <ac:chgData name="Sven Ringling" userId="a2de8f28-b8a1-4c1b-87ec-cbb8c9ac049d" providerId="ADAL" clId="{B25F0C56-68DA-4365-BCC2-E29423F0DB3B}" dt="2019-09-25T21:59:44.788" v="1187"/>
            <ac:spMkLst>
              <pc:docMk/>
              <pc:sldMasterMk cId="1653656615" sldId="2147483648"/>
              <pc:sldLayoutMk cId="4123054274" sldId="2147483651"/>
              <ac:spMk id="11" creationId="{42997CE5-51F7-4BE9-B9AF-0784AF14FC11}"/>
            </ac:spMkLst>
          </pc:spChg>
        </pc:sldLayoutChg>
        <pc:sldLayoutChg chg="addSp">
          <pc:chgData name="Sven Ringling" userId="a2de8f28-b8a1-4c1b-87ec-cbb8c9ac049d" providerId="ADAL" clId="{B25F0C56-68DA-4365-BCC2-E29423F0DB3B}" dt="2019-09-25T21:59:41.357" v="1186"/>
          <pc:sldLayoutMkLst>
            <pc:docMk/>
            <pc:sldMasterMk cId="1653656615" sldId="2147483648"/>
            <pc:sldLayoutMk cId="4065575183" sldId="2147483652"/>
          </pc:sldLayoutMkLst>
          <pc:spChg chg="add">
            <ac:chgData name="Sven Ringling" userId="a2de8f28-b8a1-4c1b-87ec-cbb8c9ac049d" providerId="ADAL" clId="{B25F0C56-68DA-4365-BCC2-E29423F0DB3B}" dt="2019-09-25T21:59:41.357" v="1186"/>
            <ac:spMkLst>
              <pc:docMk/>
              <pc:sldMasterMk cId="1653656615" sldId="2147483648"/>
              <pc:sldLayoutMk cId="4065575183" sldId="2147483652"/>
              <ac:spMk id="4" creationId="{7D2FDF6F-CB4A-4466-BD7A-5752E7DF3C70}"/>
            </ac:spMkLst>
          </pc:spChg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8000C0-71B7-4B0C-9672-56852CA7786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358C6F3-72C7-4015-B54C-758589F0CB05}">
      <dgm:prSet phldrT="[Text]"/>
      <dgm:spPr/>
      <dgm:t>
        <a:bodyPr/>
        <a:lstStyle/>
        <a:p>
          <a:r>
            <a:rPr lang="de-DE" dirty="0"/>
            <a:t>Reporting &amp; Analytics</a:t>
          </a:r>
          <a:endParaRPr lang="en-GB" dirty="0"/>
        </a:p>
      </dgm:t>
    </dgm:pt>
    <dgm:pt modelId="{C05765FF-3239-4E49-8768-924014805E4E}" type="parTrans" cxnId="{076509AD-1FB5-4B8B-A1AF-83CCCD20FE95}">
      <dgm:prSet/>
      <dgm:spPr/>
      <dgm:t>
        <a:bodyPr/>
        <a:lstStyle/>
        <a:p>
          <a:endParaRPr lang="en-GB"/>
        </a:p>
      </dgm:t>
    </dgm:pt>
    <dgm:pt modelId="{84B3CA4B-9CB7-443A-8CD7-E877D2F28327}" type="sibTrans" cxnId="{076509AD-1FB5-4B8B-A1AF-83CCCD20FE95}">
      <dgm:prSet/>
      <dgm:spPr/>
      <dgm:t>
        <a:bodyPr/>
        <a:lstStyle/>
        <a:p>
          <a:endParaRPr lang="en-GB"/>
        </a:p>
      </dgm:t>
    </dgm:pt>
    <dgm:pt modelId="{EB3BECBB-D32F-4B05-BB82-F3E29C77AA5A}">
      <dgm:prSet phldrT="[Text]"/>
      <dgm:spPr/>
      <dgm:t>
        <a:bodyPr/>
        <a:lstStyle/>
        <a:p>
          <a:r>
            <a:rPr lang="de-DE" dirty="0"/>
            <a:t>Onboarding Modul</a:t>
          </a:r>
          <a:endParaRPr lang="en-GB" dirty="0"/>
        </a:p>
      </dgm:t>
    </dgm:pt>
    <dgm:pt modelId="{B4A5EE5C-465D-46A5-99C5-167EFA8990D2}" type="parTrans" cxnId="{69511283-2CFD-4CA8-B8AF-1FE4810A023C}">
      <dgm:prSet/>
      <dgm:spPr/>
      <dgm:t>
        <a:bodyPr/>
        <a:lstStyle/>
        <a:p>
          <a:endParaRPr lang="en-GB"/>
        </a:p>
      </dgm:t>
    </dgm:pt>
    <dgm:pt modelId="{733D1890-700D-4E4A-A64D-DC129F3FA321}" type="sibTrans" cxnId="{69511283-2CFD-4CA8-B8AF-1FE4810A023C}">
      <dgm:prSet/>
      <dgm:spPr/>
      <dgm:t>
        <a:bodyPr/>
        <a:lstStyle/>
        <a:p>
          <a:endParaRPr lang="en-GB"/>
        </a:p>
      </dgm:t>
    </dgm:pt>
    <dgm:pt modelId="{8A4B1363-C403-4826-84D4-7E44D1937CAA}">
      <dgm:prSet phldrT="[Text]"/>
      <dgm:spPr/>
      <dgm:t>
        <a:bodyPr/>
        <a:lstStyle/>
        <a:p>
          <a:r>
            <a:rPr lang="de-DE" dirty="0"/>
            <a:t>EC </a:t>
          </a:r>
          <a:r>
            <a:rPr lang="de-DE" dirty="0" err="1"/>
            <a:t>Payroll</a:t>
          </a:r>
          <a:r>
            <a:rPr lang="de-DE" dirty="0"/>
            <a:t> Verfügbarkeit</a:t>
          </a:r>
          <a:endParaRPr lang="en-GB" dirty="0"/>
        </a:p>
      </dgm:t>
    </dgm:pt>
    <dgm:pt modelId="{E91AF026-7233-43EB-8B83-E96B5E79A221}" type="parTrans" cxnId="{92E18EF7-C2A8-47E8-ACB4-85DD1B6D90E0}">
      <dgm:prSet/>
      <dgm:spPr/>
      <dgm:t>
        <a:bodyPr/>
        <a:lstStyle/>
        <a:p>
          <a:endParaRPr lang="en-GB"/>
        </a:p>
      </dgm:t>
    </dgm:pt>
    <dgm:pt modelId="{F11A1B0D-E05B-4558-B2EC-DA106B61F505}" type="sibTrans" cxnId="{92E18EF7-C2A8-47E8-ACB4-85DD1B6D90E0}">
      <dgm:prSet/>
      <dgm:spPr/>
      <dgm:t>
        <a:bodyPr/>
        <a:lstStyle/>
        <a:p>
          <a:endParaRPr lang="en-GB"/>
        </a:p>
      </dgm:t>
    </dgm:pt>
    <dgm:pt modelId="{F993B772-8925-4814-8BA9-6EF28264170A}">
      <dgm:prSet phldrT="[Text]"/>
      <dgm:spPr/>
      <dgm:t>
        <a:bodyPr/>
        <a:lstStyle/>
        <a:p>
          <a:r>
            <a:rPr lang="de-DE" dirty="0"/>
            <a:t>EC Zeitw. Entwicklung</a:t>
          </a:r>
          <a:endParaRPr lang="en-GB" dirty="0"/>
        </a:p>
      </dgm:t>
    </dgm:pt>
    <dgm:pt modelId="{2DC8B694-1A62-4291-A653-B8A2E072AC91}" type="parTrans" cxnId="{1FD46E37-321C-4A30-AFA0-3B3C0D62BAD4}">
      <dgm:prSet/>
      <dgm:spPr/>
      <dgm:t>
        <a:bodyPr/>
        <a:lstStyle/>
        <a:p>
          <a:endParaRPr lang="en-GB"/>
        </a:p>
      </dgm:t>
    </dgm:pt>
    <dgm:pt modelId="{7CF48ED7-C533-48B8-8DB1-17E9A67D620E}" type="sibTrans" cxnId="{1FD46E37-321C-4A30-AFA0-3B3C0D62BAD4}">
      <dgm:prSet/>
      <dgm:spPr/>
      <dgm:t>
        <a:bodyPr/>
        <a:lstStyle/>
        <a:p>
          <a:endParaRPr lang="en-GB"/>
        </a:p>
      </dgm:t>
    </dgm:pt>
    <dgm:pt modelId="{D4C9DE02-73E9-494A-8CB8-3CB3105DD8AA}">
      <dgm:prSet phldrT="[Text]"/>
      <dgm:spPr/>
      <dgm:t>
        <a:bodyPr/>
        <a:lstStyle/>
        <a:p>
          <a:r>
            <a:rPr lang="de-DE" dirty="0"/>
            <a:t>Qualtrics Integration</a:t>
          </a:r>
          <a:endParaRPr lang="en-GB" dirty="0"/>
        </a:p>
      </dgm:t>
    </dgm:pt>
    <dgm:pt modelId="{62C76CAC-19A5-494E-B860-BCB423F62DE0}" type="parTrans" cxnId="{869E48BF-8045-4D08-AC63-CC5A1E625A06}">
      <dgm:prSet/>
      <dgm:spPr/>
      <dgm:t>
        <a:bodyPr/>
        <a:lstStyle/>
        <a:p>
          <a:endParaRPr lang="en-GB"/>
        </a:p>
      </dgm:t>
    </dgm:pt>
    <dgm:pt modelId="{73CB201F-EA0C-432C-8E2A-D76CDC3A2E2E}" type="sibTrans" cxnId="{869E48BF-8045-4D08-AC63-CC5A1E625A06}">
      <dgm:prSet/>
      <dgm:spPr/>
      <dgm:t>
        <a:bodyPr/>
        <a:lstStyle/>
        <a:p>
          <a:endParaRPr lang="en-GB"/>
        </a:p>
      </dgm:t>
    </dgm:pt>
    <dgm:pt modelId="{4000ED5C-42F3-455C-9565-3AB176FE8B74}">
      <dgm:prSet phldrT="[Text]"/>
      <dgm:spPr/>
      <dgm:t>
        <a:bodyPr/>
        <a:lstStyle/>
        <a:p>
          <a:r>
            <a:rPr lang="de-DE" dirty="0"/>
            <a:t>Neue Version in Q4/2019</a:t>
          </a:r>
          <a:endParaRPr lang="en-GB" dirty="0"/>
        </a:p>
      </dgm:t>
    </dgm:pt>
    <dgm:pt modelId="{D310AC93-C393-49DC-B900-8271FEF16A7D}" type="parTrans" cxnId="{93FBDB35-DCB6-4DF6-9445-EC1C8EA8EE1D}">
      <dgm:prSet/>
      <dgm:spPr/>
      <dgm:t>
        <a:bodyPr/>
        <a:lstStyle/>
        <a:p>
          <a:endParaRPr lang="en-GB"/>
        </a:p>
      </dgm:t>
    </dgm:pt>
    <dgm:pt modelId="{D3B6DBAD-66C7-4026-A406-94E7D8A1F114}" type="sibTrans" cxnId="{93FBDB35-DCB6-4DF6-9445-EC1C8EA8EE1D}">
      <dgm:prSet/>
      <dgm:spPr/>
      <dgm:t>
        <a:bodyPr/>
        <a:lstStyle/>
        <a:p>
          <a:endParaRPr lang="en-GB"/>
        </a:p>
      </dgm:t>
    </dgm:pt>
    <dgm:pt modelId="{EFC6FB9A-655D-4769-B557-91BBBC276789}">
      <dgm:prSet phldrT="[Text]"/>
      <dgm:spPr/>
      <dgm:t>
        <a:bodyPr/>
        <a:lstStyle/>
        <a:p>
          <a:r>
            <a:rPr lang="de-DE" dirty="0"/>
            <a:t>Prüfung je Land</a:t>
          </a:r>
          <a:endParaRPr lang="en-GB" dirty="0"/>
        </a:p>
      </dgm:t>
    </dgm:pt>
    <dgm:pt modelId="{0000AE17-D9BD-4514-83BC-8C76D115305D}" type="parTrans" cxnId="{1365C369-E6DA-48CF-B250-8548DE9DBADE}">
      <dgm:prSet/>
      <dgm:spPr/>
      <dgm:t>
        <a:bodyPr/>
        <a:lstStyle/>
        <a:p>
          <a:endParaRPr lang="en-GB"/>
        </a:p>
      </dgm:t>
    </dgm:pt>
    <dgm:pt modelId="{B02F43A2-A7EE-40D8-A7FA-92BC5F135CD5}" type="sibTrans" cxnId="{1365C369-E6DA-48CF-B250-8548DE9DBADE}">
      <dgm:prSet/>
      <dgm:spPr/>
      <dgm:t>
        <a:bodyPr/>
        <a:lstStyle/>
        <a:p>
          <a:endParaRPr lang="en-GB"/>
        </a:p>
      </dgm:t>
    </dgm:pt>
    <dgm:pt modelId="{29FF388D-CC7B-45EC-8A2C-E108ADCB7A39}">
      <dgm:prSet phldrT="[Text]"/>
      <dgm:spPr/>
      <dgm:t>
        <a:bodyPr/>
        <a:lstStyle/>
        <a:p>
          <a:r>
            <a:rPr lang="de-DE" dirty="0"/>
            <a:t>Insbes. Terminalanbindung</a:t>
          </a:r>
          <a:endParaRPr lang="en-GB" dirty="0"/>
        </a:p>
      </dgm:t>
    </dgm:pt>
    <dgm:pt modelId="{0BBA7CCD-9537-4FBE-B555-F3520C92A83C}" type="parTrans" cxnId="{B3DD10B3-D95F-4BFB-A84F-F47344A8CBE7}">
      <dgm:prSet/>
      <dgm:spPr/>
      <dgm:t>
        <a:bodyPr/>
        <a:lstStyle/>
        <a:p>
          <a:endParaRPr lang="en-GB"/>
        </a:p>
      </dgm:t>
    </dgm:pt>
    <dgm:pt modelId="{1CBCF69C-75C6-4B60-BA0E-45D74067CA5E}" type="sibTrans" cxnId="{B3DD10B3-D95F-4BFB-A84F-F47344A8CBE7}">
      <dgm:prSet/>
      <dgm:spPr/>
      <dgm:t>
        <a:bodyPr/>
        <a:lstStyle/>
        <a:p>
          <a:endParaRPr lang="en-GB"/>
        </a:p>
      </dgm:t>
    </dgm:pt>
    <dgm:pt modelId="{9EBF4D1D-640E-4F1F-874C-29298551C8A3}">
      <dgm:prSet phldrT="[Text]"/>
      <dgm:spPr/>
      <dgm:t>
        <a:bodyPr/>
        <a:lstStyle/>
        <a:p>
          <a:r>
            <a:rPr lang="de-DE" dirty="0"/>
            <a:t>Ab 2020 phasenweise</a:t>
          </a:r>
          <a:endParaRPr lang="en-GB" dirty="0"/>
        </a:p>
      </dgm:t>
    </dgm:pt>
    <dgm:pt modelId="{0CEBAA37-87C5-4AF3-BA8E-854F075AC394}" type="parTrans" cxnId="{E8A940AE-1B44-4515-83C0-662772363A68}">
      <dgm:prSet/>
      <dgm:spPr/>
      <dgm:t>
        <a:bodyPr/>
        <a:lstStyle/>
        <a:p>
          <a:endParaRPr lang="en-GB"/>
        </a:p>
      </dgm:t>
    </dgm:pt>
    <dgm:pt modelId="{152D6313-DAC3-4AD5-A841-94CB918B00D6}" type="sibTrans" cxnId="{E8A940AE-1B44-4515-83C0-662772363A68}">
      <dgm:prSet/>
      <dgm:spPr/>
      <dgm:t>
        <a:bodyPr/>
        <a:lstStyle/>
        <a:p>
          <a:endParaRPr lang="en-GB"/>
        </a:p>
      </dgm:t>
    </dgm:pt>
    <dgm:pt modelId="{D5FC086C-B308-4649-AB89-DFE7D06C9168}">
      <dgm:prSet phldrT="[Text]"/>
      <dgm:spPr/>
      <dgm:t>
        <a:bodyPr/>
        <a:lstStyle/>
        <a:p>
          <a:r>
            <a:rPr lang="de-DE" dirty="0"/>
            <a:t>Neues People Analytics ab Q4/2019</a:t>
          </a:r>
          <a:endParaRPr lang="en-GB" dirty="0"/>
        </a:p>
      </dgm:t>
    </dgm:pt>
    <dgm:pt modelId="{0B022A07-D3DC-43DF-A3EF-5F309A5F4E8C}" type="parTrans" cxnId="{9FC69299-E3B3-4E2D-B7CE-B78FC693E11A}">
      <dgm:prSet/>
      <dgm:spPr/>
      <dgm:t>
        <a:bodyPr/>
        <a:lstStyle/>
        <a:p>
          <a:endParaRPr lang="en-GB"/>
        </a:p>
      </dgm:t>
    </dgm:pt>
    <dgm:pt modelId="{EA3EC392-D433-4116-A472-FF6316414F6E}" type="sibTrans" cxnId="{9FC69299-E3B3-4E2D-B7CE-B78FC693E11A}">
      <dgm:prSet/>
      <dgm:spPr/>
      <dgm:t>
        <a:bodyPr/>
        <a:lstStyle/>
        <a:p>
          <a:endParaRPr lang="en-GB"/>
        </a:p>
      </dgm:t>
    </dgm:pt>
    <dgm:pt modelId="{C440FC9B-EE19-48D5-8111-87FE5F87C587}" type="pres">
      <dgm:prSet presAssocID="{838000C0-71B7-4B0C-9672-56852CA7786C}" presName="linear" presStyleCnt="0">
        <dgm:presLayoutVars>
          <dgm:dir/>
          <dgm:animLvl val="lvl"/>
          <dgm:resizeHandles val="exact"/>
        </dgm:presLayoutVars>
      </dgm:prSet>
      <dgm:spPr/>
    </dgm:pt>
    <dgm:pt modelId="{78FD9A94-9437-4958-8319-0D4180A78146}" type="pres">
      <dgm:prSet presAssocID="{D358C6F3-72C7-4015-B54C-758589F0CB05}" presName="parentLin" presStyleCnt="0"/>
      <dgm:spPr/>
    </dgm:pt>
    <dgm:pt modelId="{4E3EBB2E-0365-4FDA-9081-1367CE4AC788}" type="pres">
      <dgm:prSet presAssocID="{D358C6F3-72C7-4015-B54C-758589F0CB05}" presName="parentLeftMargin" presStyleLbl="node1" presStyleIdx="0" presStyleCnt="5"/>
      <dgm:spPr/>
    </dgm:pt>
    <dgm:pt modelId="{CFD7AC05-58E3-40FA-B72C-A1403634732C}" type="pres">
      <dgm:prSet presAssocID="{D358C6F3-72C7-4015-B54C-758589F0CB05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0009788C-B97C-473B-AAD0-23246C8B4A84}" type="pres">
      <dgm:prSet presAssocID="{D358C6F3-72C7-4015-B54C-758589F0CB05}" presName="negativeSpace" presStyleCnt="0"/>
      <dgm:spPr/>
    </dgm:pt>
    <dgm:pt modelId="{A98BD4AF-D08A-4BB1-8529-2BD236B3252D}" type="pres">
      <dgm:prSet presAssocID="{D358C6F3-72C7-4015-B54C-758589F0CB05}" presName="childText" presStyleLbl="conFgAcc1" presStyleIdx="0" presStyleCnt="5" custLinFactNeighborX="-8926" custLinFactNeighborY="-8651">
        <dgm:presLayoutVars>
          <dgm:bulletEnabled val="1"/>
        </dgm:presLayoutVars>
      </dgm:prSet>
      <dgm:spPr/>
    </dgm:pt>
    <dgm:pt modelId="{26CE2025-0A64-4AF0-9EB2-42A23FFD1180}" type="pres">
      <dgm:prSet presAssocID="{84B3CA4B-9CB7-443A-8CD7-E877D2F28327}" presName="spaceBetweenRectangles" presStyleCnt="0"/>
      <dgm:spPr/>
    </dgm:pt>
    <dgm:pt modelId="{44B1E00D-138C-4A4B-A3C5-A268AD1DCE3B}" type="pres">
      <dgm:prSet presAssocID="{EB3BECBB-D32F-4B05-BB82-F3E29C77AA5A}" presName="parentLin" presStyleCnt="0"/>
      <dgm:spPr/>
    </dgm:pt>
    <dgm:pt modelId="{2F6E16C8-250A-4DB7-A2C4-5B6BC46C46C0}" type="pres">
      <dgm:prSet presAssocID="{EB3BECBB-D32F-4B05-BB82-F3E29C77AA5A}" presName="parentLeftMargin" presStyleLbl="node1" presStyleIdx="0" presStyleCnt="5"/>
      <dgm:spPr/>
    </dgm:pt>
    <dgm:pt modelId="{18F39B40-E18F-4F9A-BCE2-01DB33916F3C}" type="pres">
      <dgm:prSet presAssocID="{EB3BECBB-D32F-4B05-BB82-F3E29C77AA5A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8B18C73A-C57F-428D-8E6A-F312A66E5FC5}" type="pres">
      <dgm:prSet presAssocID="{EB3BECBB-D32F-4B05-BB82-F3E29C77AA5A}" presName="negativeSpace" presStyleCnt="0"/>
      <dgm:spPr/>
    </dgm:pt>
    <dgm:pt modelId="{2C46A106-CA08-494E-B267-A05BCD4F50E0}" type="pres">
      <dgm:prSet presAssocID="{EB3BECBB-D32F-4B05-BB82-F3E29C77AA5A}" presName="childText" presStyleLbl="conFgAcc1" presStyleIdx="1" presStyleCnt="5">
        <dgm:presLayoutVars>
          <dgm:bulletEnabled val="1"/>
        </dgm:presLayoutVars>
      </dgm:prSet>
      <dgm:spPr/>
    </dgm:pt>
    <dgm:pt modelId="{54599B81-5C5C-44A9-83BC-0679D32B0E3E}" type="pres">
      <dgm:prSet presAssocID="{733D1890-700D-4E4A-A64D-DC129F3FA321}" presName="spaceBetweenRectangles" presStyleCnt="0"/>
      <dgm:spPr/>
    </dgm:pt>
    <dgm:pt modelId="{9436296F-EE70-4C0C-80F1-E668EBA8C783}" type="pres">
      <dgm:prSet presAssocID="{8A4B1363-C403-4826-84D4-7E44D1937CAA}" presName="parentLin" presStyleCnt="0"/>
      <dgm:spPr/>
    </dgm:pt>
    <dgm:pt modelId="{D3CB1506-F9BB-4C95-8A4E-95BB61F867BF}" type="pres">
      <dgm:prSet presAssocID="{8A4B1363-C403-4826-84D4-7E44D1937CAA}" presName="parentLeftMargin" presStyleLbl="node1" presStyleIdx="1" presStyleCnt="5"/>
      <dgm:spPr/>
    </dgm:pt>
    <dgm:pt modelId="{85CDE7DE-6B63-4153-891C-EE00CE4E48D0}" type="pres">
      <dgm:prSet presAssocID="{8A4B1363-C403-4826-84D4-7E44D1937CAA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2D5D277A-3664-47EF-AEEF-346F6D867FE7}" type="pres">
      <dgm:prSet presAssocID="{8A4B1363-C403-4826-84D4-7E44D1937CAA}" presName="negativeSpace" presStyleCnt="0"/>
      <dgm:spPr/>
    </dgm:pt>
    <dgm:pt modelId="{5B1A257B-CC38-4D0B-B930-640A1F4700D0}" type="pres">
      <dgm:prSet presAssocID="{8A4B1363-C403-4826-84D4-7E44D1937CAA}" presName="childText" presStyleLbl="conFgAcc1" presStyleIdx="2" presStyleCnt="5">
        <dgm:presLayoutVars>
          <dgm:bulletEnabled val="1"/>
        </dgm:presLayoutVars>
      </dgm:prSet>
      <dgm:spPr/>
    </dgm:pt>
    <dgm:pt modelId="{65D25D53-5F3F-46C0-9F30-FBA1E4F2DEED}" type="pres">
      <dgm:prSet presAssocID="{F11A1B0D-E05B-4558-B2EC-DA106B61F505}" presName="spaceBetweenRectangles" presStyleCnt="0"/>
      <dgm:spPr/>
    </dgm:pt>
    <dgm:pt modelId="{A70CB5F0-4787-42CA-BD50-35BC3B843A1F}" type="pres">
      <dgm:prSet presAssocID="{F993B772-8925-4814-8BA9-6EF28264170A}" presName="parentLin" presStyleCnt="0"/>
      <dgm:spPr/>
    </dgm:pt>
    <dgm:pt modelId="{16128EDD-57A3-4560-B17E-9BA1B00CCE08}" type="pres">
      <dgm:prSet presAssocID="{F993B772-8925-4814-8BA9-6EF28264170A}" presName="parentLeftMargin" presStyleLbl="node1" presStyleIdx="2" presStyleCnt="5"/>
      <dgm:spPr/>
    </dgm:pt>
    <dgm:pt modelId="{D9742697-41A6-43E8-9BA3-06688A2F1500}" type="pres">
      <dgm:prSet presAssocID="{F993B772-8925-4814-8BA9-6EF28264170A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9384E3D2-F2EA-4314-9261-066EFC543FA7}" type="pres">
      <dgm:prSet presAssocID="{F993B772-8925-4814-8BA9-6EF28264170A}" presName="negativeSpace" presStyleCnt="0"/>
      <dgm:spPr/>
    </dgm:pt>
    <dgm:pt modelId="{E43DEBC7-CC28-4FF3-90BD-69F6D88A6BC0}" type="pres">
      <dgm:prSet presAssocID="{F993B772-8925-4814-8BA9-6EF28264170A}" presName="childText" presStyleLbl="conFgAcc1" presStyleIdx="3" presStyleCnt="5">
        <dgm:presLayoutVars>
          <dgm:bulletEnabled val="1"/>
        </dgm:presLayoutVars>
      </dgm:prSet>
      <dgm:spPr/>
    </dgm:pt>
    <dgm:pt modelId="{9E0B7491-3DE6-465B-8BB3-4DC86775E7E9}" type="pres">
      <dgm:prSet presAssocID="{7CF48ED7-C533-48B8-8DB1-17E9A67D620E}" presName="spaceBetweenRectangles" presStyleCnt="0"/>
      <dgm:spPr/>
    </dgm:pt>
    <dgm:pt modelId="{16E90064-DD0C-4248-B4C8-1B24885DCEDF}" type="pres">
      <dgm:prSet presAssocID="{D4C9DE02-73E9-494A-8CB8-3CB3105DD8AA}" presName="parentLin" presStyleCnt="0"/>
      <dgm:spPr/>
    </dgm:pt>
    <dgm:pt modelId="{3F5C1FD3-C585-400E-B278-B4342D55331C}" type="pres">
      <dgm:prSet presAssocID="{D4C9DE02-73E9-494A-8CB8-3CB3105DD8AA}" presName="parentLeftMargin" presStyleLbl="node1" presStyleIdx="3" presStyleCnt="5"/>
      <dgm:spPr/>
    </dgm:pt>
    <dgm:pt modelId="{F24000F9-9F51-4130-9B45-953F21DCDAF0}" type="pres">
      <dgm:prSet presAssocID="{D4C9DE02-73E9-494A-8CB8-3CB3105DD8AA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91C2D3B8-881D-4928-8CD7-8B24F5C3187D}" type="pres">
      <dgm:prSet presAssocID="{D4C9DE02-73E9-494A-8CB8-3CB3105DD8AA}" presName="negativeSpace" presStyleCnt="0"/>
      <dgm:spPr/>
    </dgm:pt>
    <dgm:pt modelId="{B7506C2E-C920-4139-8BEA-977D0DEB4CC5}" type="pres">
      <dgm:prSet presAssocID="{D4C9DE02-73E9-494A-8CB8-3CB3105DD8AA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F2C7E408-4421-48B8-B82E-2942272A122C}" type="presOf" srcId="{EB3BECBB-D32F-4B05-BB82-F3E29C77AA5A}" destId="{18F39B40-E18F-4F9A-BCE2-01DB33916F3C}" srcOrd="1" destOrd="0" presId="urn:microsoft.com/office/officeart/2005/8/layout/list1"/>
    <dgm:cxn modelId="{CABC3D0F-FEC2-45BE-94E2-61FCD23556F6}" type="presOf" srcId="{F993B772-8925-4814-8BA9-6EF28264170A}" destId="{D9742697-41A6-43E8-9BA3-06688A2F1500}" srcOrd="1" destOrd="0" presId="urn:microsoft.com/office/officeart/2005/8/layout/list1"/>
    <dgm:cxn modelId="{AB41E91B-7EC4-4F81-ADE2-077E29564B9E}" type="presOf" srcId="{29FF388D-CC7B-45EC-8A2C-E108ADCB7A39}" destId="{E43DEBC7-CC28-4FF3-90BD-69F6D88A6BC0}" srcOrd="0" destOrd="0" presId="urn:microsoft.com/office/officeart/2005/8/layout/list1"/>
    <dgm:cxn modelId="{33141F1D-E254-4EE3-BF8E-F333C92CCC49}" type="presOf" srcId="{D358C6F3-72C7-4015-B54C-758589F0CB05}" destId="{CFD7AC05-58E3-40FA-B72C-A1403634732C}" srcOrd="1" destOrd="0" presId="urn:microsoft.com/office/officeart/2005/8/layout/list1"/>
    <dgm:cxn modelId="{93FBDB35-DCB6-4DF6-9445-EC1C8EA8EE1D}" srcId="{EB3BECBB-D32F-4B05-BB82-F3E29C77AA5A}" destId="{4000ED5C-42F3-455C-9565-3AB176FE8B74}" srcOrd="0" destOrd="0" parTransId="{D310AC93-C393-49DC-B900-8271FEF16A7D}" sibTransId="{D3B6DBAD-66C7-4026-A406-94E7D8A1F114}"/>
    <dgm:cxn modelId="{1FD46E37-321C-4A30-AFA0-3B3C0D62BAD4}" srcId="{838000C0-71B7-4B0C-9672-56852CA7786C}" destId="{F993B772-8925-4814-8BA9-6EF28264170A}" srcOrd="3" destOrd="0" parTransId="{2DC8B694-1A62-4291-A653-B8A2E072AC91}" sibTransId="{7CF48ED7-C533-48B8-8DB1-17E9A67D620E}"/>
    <dgm:cxn modelId="{FDCF3F5E-4333-4DB9-A55F-7D196A145EEB}" type="presOf" srcId="{D4C9DE02-73E9-494A-8CB8-3CB3105DD8AA}" destId="{F24000F9-9F51-4130-9B45-953F21DCDAF0}" srcOrd="1" destOrd="0" presId="urn:microsoft.com/office/officeart/2005/8/layout/list1"/>
    <dgm:cxn modelId="{1365C369-E6DA-48CF-B250-8548DE9DBADE}" srcId="{8A4B1363-C403-4826-84D4-7E44D1937CAA}" destId="{EFC6FB9A-655D-4769-B557-91BBBC276789}" srcOrd="0" destOrd="0" parTransId="{0000AE17-D9BD-4514-83BC-8C76D115305D}" sibTransId="{B02F43A2-A7EE-40D8-A7FA-92BC5F135CD5}"/>
    <dgm:cxn modelId="{2AE96752-E088-4CC4-BD31-C566EC2B1DED}" type="presOf" srcId="{8A4B1363-C403-4826-84D4-7E44D1937CAA}" destId="{D3CB1506-F9BB-4C95-8A4E-95BB61F867BF}" srcOrd="0" destOrd="0" presId="urn:microsoft.com/office/officeart/2005/8/layout/list1"/>
    <dgm:cxn modelId="{C0C39679-93BB-4533-96EE-45DE56CC92A9}" type="presOf" srcId="{D358C6F3-72C7-4015-B54C-758589F0CB05}" destId="{4E3EBB2E-0365-4FDA-9081-1367CE4AC788}" srcOrd="0" destOrd="0" presId="urn:microsoft.com/office/officeart/2005/8/layout/list1"/>
    <dgm:cxn modelId="{F63CB17B-50C9-41A2-9AF3-F996AB13E939}" type="presOf" srcId="{D4C9DE02-73E9-494A-8CB8-3CB3105DD8AA}" destId="{3F5C1FD3-C585-400E-B278-B4342D55331C}" srcOrd="0" destOrd="0" presId="urn:microsoft.com/office/officeart/2005/8/layout/list1"/>
    <dgm:cxn modelId="{69511283-2CFD-4CA8-B8AF-1FE4810A023C}" srcId="{838000C0-71B7-4B0C-9672-56852CA7786C}" destId="{EB3BECBB-D32F-4B05-BB82-F3E29C77AA5A}" srcOrd="1" destOrd="0" parTransId="{B4A5EE5C-465D-46A5-99C5-167EFA8990D2}" sibTransId="{733D1890-700D-4E4A-A64D-DC129F3FA321}"/>
    <dgm:cxn modelId="{F4F9D489-7ECF-4F2B-8EE2-FF02D6E4457F}" type="presOf" srcId="{F993B772-8925-4814-8BA9-6EF28264170A}" destId="{16128EDD-57A3-4560-B17E-9BA1B00CCE08}" srcOrd="0" destOrd="0" presId="urn:microsoft.com/office/officeart/2005/8/layout/list1"/>
    <dgm:cxn modelId="{9FC69299-E3B3-4E2D-B7CE-B78FC693E11A}" srcId="{D358C6F3-72C7-4015-B54C-758589F0CB05}" destId="{D5FC086C-B308-4649-AB89-DFE7D06C9168}" srcOrd="0" destOrd="0" parTransId="{0B022A07-D3DC-43DF-A3EF-5F309A5F4E8C}" sibTransId="{EA3EC392-D433-4116-A472-FF6316414F6E}"/>
    <dgm:cxn modelId="{076509AD-1FB5-4B8B-A1AF-83CCCD20FE95}" srcId="{838000C0-71B7-4B0C-9672-56852CA7786C}" destId="{D358C6F3-72C7-4015-B54C-758589F0CB05}" srcOrd="0" destOrd="0" parTransId="{C05765FF-3239-4E49-8768-924014805E4E}" sibTransId="{84B3CA4B-9CB7-443A-8CD7-E877D2F28327}"/>
    <dgm:cxn modelId="{E8A940AE-1B44-4515-83C0-662772363A68}" srcId="{D4C9DE02-73E9-494A-8CB8-3CB3105DD8AA}" destId="{9EBF4D1D-640E-4F1F-874C-29298551C8A3}" srcOrd="0" destOrd="0" parTransId="{0CEBAA37-87C5-4AF3-BA8E-854F075AC394}" sibTransId="{152D6313-DAC3-4AD5-A841-94CB918B00D6}"/>
    <dgm:cxn modelId="{B3DD10B3-D95F-4BFB-A84F-F47344A8CBE7}" srcId="{F993B772-8925-4814-8BA9-6EF28264170A}" destId="{29FF388D-CC7B-45EC-8A2C-E108ADCB7A39}" srcOrd="0" destOrd="0" parTransId="{0BBA7CCD-9537-4FBE-B555-F3520C92A83C}" sibTransId="{1CBCF69C-75C6-4B60-BA0E-45D74067CA5E}"/>
    <dgm:cxn modelId="{37A188B6-BC19-4A77-83D6-B5C1920890BC}" type="presOf" srcId="{9EBF4D1D-640E-4F1F-874C-29298551C8A3}" destId="{B7506C2E-C920-4139-8BEA-977D0DEB4CC5}" srcOrd="0" destOrd="0" presId="urn:microsoft.com/office/officeart/2005/8/layout/list1"/>
    <dgm:cxn modelId="{126057BE-35F9-4ED7-BB48-A9C0F87B7AC5}" type="presOf" srcId="{838000C0-71B7-4B0C-9672-56852CA7786C}" destId="{C440FC9B-EE19-48D5-8111-87FE5F87C587}" srcOrd="0" destOrd="0" presId="urn:microsoft.com/office/officeart/2005/8/layout/list1"/>
    <dgm:cxn modelId="{869E48BF-8045-4D08-AC63-CC5A1E625A06}" srcId="{838000C0-71B7-4B0C-9672-56852CA7786C}" destId="{D4C9DE02-73E9-494A-8CB8-3CB3105DD8AA}" srcOrd="4" destOrd="0" parTransId="{62C76CAC-19A5-494E-B860-BCB423F62DE0}" sibTransId="{73CB201F-EA0C-432C-8E2A-D76CDC3A2E2E}"/>
    <dgm:cxn modelId="{9D79BFBF-3C69-479D-A765-1509E36C759C}" type="presOf" srcId="{4000ED5C-42F3-455C-9565-3AB176FE8B74}" destId="{2C46A106-CA08-494E-B267-A05BCD4F50E0}" srcOrd="0" destOrd="0" presId="urn:microsoft.com/office/officeart/2005/8/layout/list1"/>
    <dgm:cxn modelId="{3B0D3BC1-F1E3-4200-B73C-C6786794CF01}" type="presOf" srcId="{EFC6FB9A-655D-4769-B557-91BBBC276789}" destId="{5B1A257B-CC38-4D0B-B930-640A1F4700D0}" srcOrd="0" destOrd="0" presId="urn:microsoft.com/office/officeart/2005/8/layout/list1"/>
    <dgm:cxn modelId="{A3D8B7C1-820E-4D6E-9842-86F459ABB9BD}" type="presOf" srcId="{EB3BECBB-D32F-4B05-BB82-F3E29C77AA5A}" destId="{2F6E16C8-250A-4DB7-A2C4-5B6BC46C46C0}" srcOrd="0" destOrd="0" presId="urn:microsoft.com/office/officeart/2005/8/layout/list1"/>
    <dgm:cxn modelId="{B74836F2-FC2C-4E53-BED8-F85C89347AA3}" type="presOf" srcId="{8A4B1363-C403-4826-84D4-7E44D1937CAA}" destId="{85CDE7DE-6B63-4153-891C-EE00CE4E48D0}" srcOrd="1" destOrd="0" presId="urn:microsoft.com/office/officeart/2005/8/layout/list1"/>
    <dgm:cxn modelId="{50122FF5-774C-4125-961A-B0B653DBA0F6}" type="presOf" srcId="{D5FC086C-B308-4649-AB89-DFE7D06C9168}" destId="{A98BD4AF-D08A-4BB1-8529-2BD236B3252D}" srcOrd="0" destOrd="0" presId="urn:microsoft.com/office/officeart/2005/8/layout/list1"/>
    <dgm:cxn modelId="{92E18EF7-C2A8-47E8-ACB4-85DD1B6D90E0}" srcId="{838000C0-71B7-4B0C-9672-56852CA7786C}" destId="{8A4B1363-C403-4826-84D4-7E44D1937CAA}" srcOrd="2" destOrd="0" parTransId="{E91AF026-7233-43EB-8B83-E96B5E79A221}" sibTransId="{F11A1B0D-E05B-4558-B2EC-DA106B61F505}"/>
    <dgm:cxn modelId="{81211202-42F9-4763-8852-FC497B47076D}" type="presParOf" srcId="{C440FC9B-EE19-48D5-8111-87FE5F87C587}" destId="{78FD9A94-9437-4958-8319-0D4180A78146}" srcOrd="0" destOrd="0" presId="urn:microsoft.com/office/officeart/2005/8/layout/list1"/>
    <dgm:cxn modelId="{32529775-1839-466E-AAB4-51D14C83E0FB}" type="presParOf" srcId="{78FD9A94-9437-4958-8319-0D4180A78146}" destId="{4E3EBB2E-0365-4FDA-9081-1367CE4AC788}" srcOrd="0" destOrd="0" presId="urn:microsoft.com/office/officeart/2005/8/layout/list1"/>
    <dgm:cxn modelId="{83ADD1FF-9C82-4636-9894-CB06B4CBC5B1}" type="presParOf" srcId="{78FD9A94-9437-4958-8319-0D4180A78146}" destId="{CFD7AC05-58E3-40FA-B72C-A1403634732C}" srcOrd="1" destOrd="0" presId="urn:microsoft.com/office/officeart/2005/8/layout/list1"/>
    <dgm:cxn modelId="{FD86A9D8-4283-455C-A25C-136DA6A990B5}" type="presParOf" srcId="{C440FC9B-EE19-48D5-8111-87FE5F87C587}" destId="{0009788C-B97C-473B-AAD0-23246C8B4A84}" srcOrd="1" destOrd="0" presId="urn:microsoft.com/office/officeart/2005/8/layout/list1"/>
    <dgm:cxn modelId="{E107252E-ED8D-43DC-9B33-C2DD27377730}" type="presParOf" srcId="{C440FC9B-EE19-48D5-8111-87FE5F87C587}" destId="{A98BD4AF-D08A-4BB1-8529-2BD236B3252D}" srcOrd="2" destOrd="0" presId="urn:microsoft.com/office/officeart/2005/8/layout/list1"/>
    <dgm:cxn modelId="{14FE8BD2-282D-47A9-8838-3D7EF853993B}" type="presParOf" srcId="{C440FC9B-EE19-48D5-8111-87FE5F87C587}" destId="{26CE2025-0A64-4AF0-9EB2-42A23FFD1180}" srcOrd="3" destOrd="0" presId="urn:microsoft.com/office/officeart/2005/8/layout/list1"/>
    <dgm:cxn modelId="{FF618D9E-C592-4BA4-BF45-20F374C43539}" type="presParOf" srcId="{C440FC9B-EE19-48D5-8111-87FE5F87C587}" destId="{44B1E00D-138C-4A4B-A3C5-A268AD1DCE3B}" srcOrd="4" destOrd="0" presId="urn:microsoft.com/office/officeart/2005/8/layout/list1"/>
    <dgm:cxn modelId="{3AE38758-732D-490E-9A5B-EF2FD110D787}" type="presParOf" srcId="{44B1E00D-138C-4A4B-A3C5-A268AD1DCE3B}" destId="{2F6E16C8-250A-4DB7-A2C4-5B6BC46C46C0}" srcOrd="0" destOrd="0" presId="urn:microsoft.com/office/officeart/2005/8/layout/list1"/>
    <dgm:cxn modelId="{A8D737E7-4EED-40D9-ADC3-8063FF515CD9}" type="presParOf" srcId="{44B1E00D-138C-4A4B-A3C5-A268AD1DCE3B}" destId="{18F39B40-E18F-4F9A-BCE2-01DB33916F3C}" srcOrd="1" destOrd="0" presId="urn:microsoft.com/office/officeart/2005/8/layout/list1"/>
    <dgm:cxn modelId="{912BB8E5-274B-42CC-945A-6B832662216B}" type="presParOf" srcId="{C440FC9B-EE19-48D5-8111-87FE5F87C587}" destId="{8B18C73A-C57F-428D-8E6A-F312A66E5FC5}" srcOrd="5" destOrd="0" presId="urn:microsoft.com/office/officeart/2005/8/layout/list1"/>
    <dgm:cxn modelId="{4812D3A7-6D76-4912-91AD-7446FD219C19}" type="presParOf" srcId="{C440FC9B-EE19-48D5-8111-87FE5F87C587}" destId="{2C46A106-CA08-494E-B267-A05BCD4F50E0}" srcOrd="6" destOrd="0" presId="urn:microsoft.com/office/officeart/2005/8/layout/list1"/>
    <dgm:cxn modelId="{45CF525D-53EF-4727-9EBA-A96F9393CCDB}" type="presParOf" srcId="{C440FC9B-EE19-48D5-8111-87FE5F87C587}" destId="{54599B81-5C5C-44A9-83BC-0679D32B0E3E}" srcOrd="7" destOrd="0" presId="urn:microsoft.com/office/officeart/2005/8/layout/list1"/>
    <dgm:cxn modelId="{7E74EC8F-854F-45B6-A165-A016DF8E962B}" type="presParOf" srcId="{C440FC9B-EE19-48D5-8111-87FE5F87C587}" destId="{9436296F-EE70-4C0C-80F1-E668EBA8C783}" srcOrd="8" destOrd="0" presId="urn:microsoft.com/office/officeart/2005/8/layout/list1"/>
    <dgm:cxn modelId="{498EC9C3-556E-481B-B967-05F43F323A4C}" type="presParOf" srcId="{9436296F-EE70-4C0C-80F1-E668EBA8C783}" destId="{D3CB1506-F9BB-4C95-8A4E-95BB61F867BF}" srcOrd="0" destOrd="0" presId="urn:microsoft.com/office/officeart/2005/8/layout/list1"/>
    <dgm:cxn modelId="{7F98074D-9DF3-4581-8AC5-159EB41E159B}" type="presParOf" srcId="{9436296F-EE70-4C0C-80F1-E668EBA8C783}" destId="{85CDE7DE-6B63-4153-891C-EE00CE4E48D0}" srcOrd="1" destOrd="0" presId="urn:microsoft.com/office/officeart/2005/8/layout/list1"/>
    <dgm:cxn modelId="{41590350-4858-4360-AF0F-E5DA7AD6FF4A}" type="presParOf" srcId="{C440FC9B-EE19-48D5-8111-87FE5F87C587}" destId="{2D5D277A-3664-47EF-AEEF-346F6D867FE7}" srcOrd="9" destOrd="0" presId="urn:microsoft.com/office/officeart/2005/8/layout/list1"/>
    <dgm:cxn modelId="{2931BFF3-9A04-4A97-8001-EBDEB6C87F91}" type="presParOf" srcId="{C440FC9B-EE19-48D5-8111-87FE5F87C587}" destId="{5B1A257B-CC38-4D0B-B930-640A1F4700D0}" srcOrd="10" destOrd="0" presId="urn:microsoft.com/office/officeart/2005/8/layout/list1"/>
    <dgm:cxn modelId="{F20571FB-8469-488E-8F88-005F5B1B6331}" type="presParOf" srcId="{C440FC9B-EE19-48D5-8111-87FE5F87C587}" destId="{65D25D53-5F3F-46C0-9F30-FBA1E4F2DEED}" srcOrd="11" destOrd="0" presId="urn:microsoft.com/office/officeart/2005/8/layout/list1"/>
    <dgm:cxn modelId="{52DCE8F5-4F55-45C1-A533-1142A72D4949}" type="presParOf" srcId="{C440FC9B-EE19-48D5-8111-87FE5F87C587}" destId="{A70CB5F0-4787-42CA-BD50-35BC3B843A1F}" srcOrd="12" destOrd="0" presId="urn:microsoft.com/office/officeart/2005/8/layout/list1"/>
    <dgm:cxn modelId="{27475482-87AB-4BFC-8DF1-4A58D55B6897}" type="presParOf" srcId="{A70CB5F0-4787-42CA-BD50-35BC3B843A1F}" destId="{16128EDD-57A3-4560-B17E-9BA1B00CCE08}" srcOrd="0" destOrd="0" presId="urn:microsoft.com/office/officeart/2005/8/layout/list1"/>
    <dgm:cxn modelId="{F6AAEA03-5D08-4C69-AF85-66F0F30E7DE6}" type="presParOf" srcId="{A70CB5F0-4787-42CA-BD50-35BC3B843A1F}" destId="{D9742697-41A6-43E8-9BA3-06688A2F1500}" srcOrd="1" destOrd="0" presId="urn:microsoft.com/office/officeart/2005/8/layout/list1"/>
    <dgm:cxn modelId="{DE19F289-D3D5-427A-9B04-5D82CF335B17}" type="presParOf" srcId="{C440FC9B-EE19-48D5-8111-87FE5F87C587}" destId="{9384E3D2-F2EA-4314-9261-066EFC543FA7}" srcOrd="13" destOrd="0" presId="urn:microsoft.com/office/officeart/2005/8/layout/list1"/>
    <dgm:cxn modelId="{0BE863C2-001E-47C0-BB32-3A7AFE48D93D}" type="presParOf" srcId="{C440FC9B-EE19-48D5-8111-87FE5F87C587}" destId="{E43DEBC7-CC28-4FF3-90BD-69F6D88A6BC0}" srcOrd="14" destOrd="0" presId="urn:microsoft.com/office/officeart/2005/8/layout/list1"/>
    <dgm:cxn modelId="{EC5E704C-46B1-49A9-B818-4AA94505814C}" type="presParOf" srcId="{C440FC9B-EE19-48D5-8111-87FE5F87C587}" destId="{9E0B7491-3DE6-465B-8BB3-4DC86775E7E9}" srcOrd="15" destOrd="0" presId="urn:microsoft.com/office/officeart/2005/8/layout/list1"/>
    <dgm:cxn modelId="{D9326068-2DCD-46DD-AF3D-7803EF5AA711}" type="presParOf" srcId="{C440FC9B-EE19-48D5-8111-87FE5F87C587}" destId="{16E90064-DD0C-4248-B4C8-1B24885DCEDF}" srcOrd="16" destOrd="0" presId="urn:microsoft.com/office/officeart/2005/8/layout/list1"/>
    <dgm:cxn modelId="{771967AD-3522-41A7-BA61-A5A0E1012933}" type="presParOf" srcId="{16E90064-DD0C-4248-B4C8-1B24885DCEDF}" destId="{3F5C1FD3-C585-400E-B278-B4342D55331C}" srcOrd="0" destOrd="0" presId="urn:microsoft.com/office/officeart/2005/8/layout/list1"/>
    <dgm:cxn modelId="{31FE9C85-236C-4D91-91C7-C999E69EF437}" type="presParOf" srcId="{16E90064-DD0C-4248-B4C8-1B24885DCEDF}" destId="{F24000F9-9F51-4130-9B45-953F21DCDAF0}" srcOrd="1" destOrd="0" presId="urn:microsoft.com/office/officeart/2005/8/layout/list1"/>
    <dgm:cxn modelId="{CC2EF0D5-FDCB-4B85-B44D-A63AC7F771E0}" type="presParOf" srcId="{C440FC9B-EE19-48D5-8111-87FE5F87C587}" destId="{91C2D3B8-881D-4928-8CD7-8B24F5C3187D}" srcOrd="17" destOrd="0" presId="urn:microsoft.com/office/officeart/2005/8/layout/list1"/>
    <dgm:cxn modelId="{16338040-D603-4FC1-8043-8142E3DC4425}" type="presParOf" srcId="{C440FC9B-EE19-48D5-8111-87FE5F87C587}" destId="{B7506C2E-C920-4139-8BEA-977D0DEB4CC5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F3F50B-CBAA-420E-B849-B88D362DE6CE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en-GB"/>
        </a:p>
      </dgm:t>
    </dgm:pt>
    <dgm:pt modelId="{DC361BE9-3656-439D-BCA0-D3EF239A530B}">
      <dgm:prSet/>
      <dgm:spPr/>
      <dgm:t>
        <a:bodyPr/>
        <a:lstStyle/>
        <a:p>
          <a:r>
            <a:rPr lang="de-DE"/>
            <a:t>Ziele umfassen oft</a:t>
          </a:r>
          <a:endParaRPr lang="en-GB"/>
        </a:p>
      </dgm:t>
    </dgm:pt>
    <dgm:pt modelId="{4614BD84-FE86-4E1B-A36E-3517677D86C5}" type="parTrans" cxnId="{E5A038DC-1B19-4E1D-9C6C-D63874E1B30C}">
      <dgm:prSet/>
      <dgm:spPr/>
      <dgm:t>
        <a:bodyPr/>
        <a:lstStyle/>
        <a:p>
          <a:endParaRPr lang="en-GB"/>
        </a:p>
      </dgm:t>
    </dgm:pt>
    <dgm:pt modelId="{0EE610E3-B9C5-4507-8B2A-0CC77C186C68}" type="sibTrans" cxnId="{E5A038DC-1B19-4E1D-9C6C-D63874E1B30C}">
      <dgm:prSet/>
      <dgm:spPr/>
      <dgm:t>
        <a:bodyPr/>
        <a:lstStyle/>
        <a:p>
          <a:endParaRPr lang="en-GB"/>
        </a:p>
      </dgm:t>
    </dgm:pt>
    <dgm:pt modelId="{0CD75A92-3AEE-4B1F-BAC8-1246CDBB00BC}">
      <dgm:prSet/>
      <dgm:spPr/>
      <dgm:t>
        <a:bodyPr/>
        <a:lstStyle/>
        <a:p>
          <a:r>
            <a:rPr lang="de-DE"/>
            <a:t>Mitarbeiterbindung</a:t>
          </a:r>
          <a:endParaRPr lang="en-GB"/>
        </a:p>
      </dgm:t>
    </dgm:pt>
    <dgm:pt modelId="{CBA5C248-DA16-4535-94B8-2E27A2B17B8E}" type="parTrans" cxnId="{766DF11C-B74E-4EA3-B1F6-002DCD893F1F}">
      <dgm:prSet/>
      <dgm:spPr/>
      <dgm:t>
        <a:bodyPr/>
        <a:lstStyle/>
        <a:p>
          <a:endParaRPr lang="en-GB"/>
        </a:p>
      </dgm:t>
    </dgm:pt>
    <dgm:pt modelId="{92A6FF69-AE99-46EF-972B-D7FA28C17067}" type="sibTrans" cxnId="{766DF11C-B74E-4EA3-B1F6-002DCD893F1F}">
      <dgm:prSet/>
      <dgm:spPr/>
      <dgm:t>
        <a:bodyPr/>
        <a:lstStyle/>
        <a:p>
          <a:endParaRPr lang="en-GB"/>
        </a:p>
      </dgm:t>
    </dgm:pt>
    <dgm:pt modelId="{AD968051-1997-4196-B544-D6850AE22139}">
      <dgm:prSet/>
      <dgm:spPr/>
      <dgm:t>
        <a:bodyPr/>
        <a:lstStyle/>
        <a:p>
          <a:r>
            <a:rPr lang="de-DE"/>
            <a:t>Engagement</a:t>
          </a:r>
          <a:endParaRPr lang="en-GB"/>
        </a:p>
      </dgm:t>
    </dgm:pt>
    <dgm:pt modelId="{8E9EDEBF-1F91-4485-9581-C68E228AF2A3}" type="parTrans" cxnId="{E64ED311-B8BE-4A2D-A041-553795F32D02}">
      <dgm:prSet/>
      <dgm:spPr/>
      <dgm:t>
        <a:bodyPr/>
        <a:lstStyle/>
        <a:p>
          <a:endParaRPr lang="en-GB"/>
        </a:p>
      </dgm:t>
    </dgm:pt>
    <dgm:pt modelId="{2A624CB2-50BC-4A25-B1ED-1FE35A2E0EC7}" type="sibTrans" cxnId="{E64ED311-B8BE-4A2D-A041-553795F32D02}">
      <dgm:prSet/>
      <dgm:spPr/>
      <dgm:t>
        <a:bodyPr/>
        <a:lstStyle/>
        <a:p>
          <a:endParaRPr lang="en-GB"/>
        </a:p>
      </dgm:t>
    </dgm:pt>
    <dgm:pt modelId="{6F5288B6-B22D-4C09-ACBD-AD86F676EA46}">
      <dgm:prSet/>
      <dgm:spPr/>
      <dgm:t>
        <a:bodyPr/>
        <a:lstStyle/>
        <a:p>
          <a:r>
            <a:rPr lang="de-DE"/>
            <a:t>Arbeitgeberattraktivität</a:t>
          </a:r>
          <a:endParaRPr lang="en-GB"/>
        </a:p>
      </dgm:t>
    </dgm:pt>
    <dgm:pt modelId="{7DF33BC4-A753-43AB-984E-27DD47FCA107}" type="parTrans" cxnId="{DB433959-8642-458D-9B19-634393FB206A}">
      <dgm:prSet/>
      <dgm:spPr/>
      <dgm:t>
        <a:bodyPr/>
        <a:lstStyle/>
        <a:p>
          <a:endParaRPr lang="en-GB"/>
        </a:p>
      </dgm:t>
    </dgm:pt>
    <dgm:pt modelId="{0D79F7A7-C03A-4389-A4A9-4A41A9B1E83F}" type="sibTrans" cxnId="{DB433959-8642-458D-9B19-634393FB206A}">
      <dgm:prSet/>
      <dgm:spPr/>
      <dgm:t>
        <a:bodyPr/>
        <a:lstStyle/>
        <a:p>
          <a:endParaRPr lang="en-GB"/>
        </a:p>
      </dgm:t>
    </dgm:pt>
    <dgm:pt modelId="{D4D4EDDA-BE71-41F4-90A0-1D94F23FD628}">
      <dgm:prSet/>
      <dgm:spPr/>
      <dgm:t>
        <a:bodyPr/>
        <a:lstStyle/>
        <a:p>
          <a:r>
            <a:rPr lang="de-DE"/>
            <a:t>Mitarbeitererlebnis</a:t>
          </a:r>
          <a:endParaRPr lang="en-GB"/>
        </a:p>
      </dgm:t>
    </dgm:pt>
    <dgm:pt modelId="{B72A3B50-91E6-4AED-8724-ED562875ECAA}" type="parTrans" cxnId="{34121A53-C70E-4700-8FF2-50E6F0BF480C}">
      <dgm:prSet/>
      <dgm:spPr/>
      <dgm:t>
        <a:bodyPr/>
        <a:lstStyle/>
        <a:p>
          <a:endParaRPr lang="en-GB"/>
        </a:p>
      </dgm:t>
    </dgm:pt>
    <dgm:pt modelId="{9ECA8103-BF99-48CB-AC0E-65997D1FB95A}" type="sibTrans" cxnId="{34121A53-C70E-4700-8FF2-50E6F0BF480C}">
      <dgm:prSet/>
      <dgm:spPr/>
      <dgm:t>
        <a:bodyPr/>
        <a:lstStyle/>
        <a:p>
          <a:endParaRPr lang="en-GB"/>
        </a:p>
      </dgm:t>
    </dgm:pt>
    <dgm:pt modelId="{29C7C7D4-55E1-4BD8-94D8-D83A768E3D30}">
      <dgm:prSet/>
      <dgm:spPr/>
      <dgm:t>
        <a:bodyPr/>
        <a:lstStyle/>
        <a:p>
          <a:r>
            <a:rPr lang="de-DE"/>
            <a:t>Empowerment,…</a:t>
          </a:r>
          <a:endParaRPr lang="en-GB"/>
        </a:p>
      </dgm:t>
    </dgm:pt>
    <dgm:pt modelId="{C6F96F93-DC81-4BA5-BBF3-63725BE2B344}" type="parTrans" cxnId="{C950DA35-49DE-4068-8049-CF5C6DC9BD95}">
      <dgm:prSet/>
      <dgm:spPr/>
      <dgm:t>
        <a:bodyPr/>
        <a:lstStyle/>
        <a:p>
          <a:endParaRPr lang="en-GB"/>
        </a:p>
      </dgm:t>
    </dgm:pt>
    <dgm:pt modelId="{62955037-7920-4D56-A746-17FBEC782DCD}" type="sibTrans" cxnId="{C950DA35-49DE-4068-8049-CF5C6DC9BD95}">
      <dgm:prSet/>
      <dgm:spPr/>
      <dgm:t>
        <a:bodyPr/>
        <a:lstStyle/>
        <a:p>
          <a:endParaRPr lang="en-GB"/>
        </a:p>
      </dgm:t>
    </dgm:pt>
    <dgm:pt modelId="{D8D2353A-11BB-4A6D-AA61-113A70ACBDD3}">
      <dgm:prSet/>
      <dgm:spPr/>
      <dgm:t>
        <a:bodyPr/>
        <a:lstStyle/>
        <a:p>
          <a:r>
            <a:rPr lang="de-DE"/>
            <a:t>Wissen Sie überhaupt, wie es heute darum steht?</a:t>
          </a:r>
          <a:endParaRPr lang="en-GB"/>
        </a:p>
      </dgm:t>
    </dgm:pt>
    <dgm:pt modelId="{59E2095B-8E9F-49FB-A9D6-34890ED4AB63}" type="parTrans" cxnId="{7A65B64F-5729-47EA-96D1-26DCF845BF8B}">
      <dgm:prSet/>
      <dgm:spPr/>
      <dgm:t>
        <a:bodyPr/>
        <a:lstStyle/>
        <a:p>
          <a:endParaRPr lang="en-GB"/>
        </a:p>
      </dgm:t>
    </dgm:pt>
    <dgm:pt modelId="{E4F93B74-70C0-43F8-A049-78A2415B71F9}" type="sibTrans" cxnId="{7A65B64F-5729-47EA-96D1-26DCF845BF8B}">
      <dgm:prSet/>
      <dgm:spPr/>
      <dgm:t>
        <a:bodyPr/>
        <a:lstStyle/>
        <a:p>
          <a:endParaRPr lang="en-GB"/>
        </a:p>
      </dgm:t>
    </dgm:pt>
    <dgm:pt modelId="{23763149-F378-4BE6-ABC4-1583B3DACEC4}">
      <dgm:prSet/>
      <dgm:spPr/>
      <dgm:t>
        <a:bodyPr/>
        <a:lstStyle/>
        <a:p>
          <a:r>
            <a:rPr lang="de-DE"/>
            <a:t>Und wie die neue Software helfen kann?</a:t>
          </a:r>
          <a:endParaRPr lang="en-GB"/>
        </a:p>
      </dgm:t>
    </dgm:pt>
    <dgm:pt modelId="{74F728F6-720C-438A-B5EE-AD0E2478246D}" type="parTrans" cxnId="{4E437027-A23D-45E1-BEE5-46F9A77DB1E3}">
      <dgm:prSet/>
      <dgm:spPr/>
      <dgm:t>
        <a:bodyPr/>
        <a:lstStyle/>
        <a:p>
          <a:endParaRPr lang="en-GB"/>
        </a:p>
      </dgm:t>
    </dgm:pt>
    <dgm:pt modelId="{EDBD487F-DD4B-4F10-87AB-24EFADF95107}" type="sibTrans" cxnId="{4E437027-A23D-45E1-BEE5-46F9A77DB1E3}">
      <dgm:prSet/>
      <dgm:spPr/>
      <dgm:t>
        <a:bodyPr/>
        <a:lstStyle/>
        <a:p>
          <a:endParaRPr lang="en-GB"/>
        </a:p>
      </dgm:t>
    </dgm:pt>
    <dgm:pt modelId="{76D85CA7-CE3D-4F91-8E75-0BF3197C8EC1}">
      <dgm:prSet/>
      <dgm:spPr/>
      <dgm:t>
        <a:bodyPr/>
        <a:lstStyle/>
        <a:p>
          <a:r>
            <a:rPr lang="de-DE"/>
            <a:t>Haben Manager die Tools, Ihr Team zu managen?</a:t>
          </a:r>
          <a:endParaRPr lang="en-GB"/>
        </a:p>
      </dgm:t>
    </dgm:pt>
    <dgm:pt modelId="{8E90304D-5ABF-4C41-ABD1-666C0C9E3386}" type="parTrans" cxnId="{7881733D-74AD-4EAD-AC62-F686F4E7E914}">
      <dgm:prSet/>
      <dgm:spPr/>
      <dgm:t>
        <a:bodyPr/>
        <a:lstStyle/>
        <a:p>
          <a:endParaRPr lang="en-GB"/>
        </a:p>
      </dgm:t>
    </dgm:pt>
    <dgm:pt modelId="{BDD871F5-E990-4CA4-9146-46DE4FB90B73}" type="sibTrans" cxnId="{7881733D-74AD-4EAD-AC62-F686F4E7E914}">
      <dgm:prSet/>
      <dgm:spPr/>
      <dgm:t>
        <a:bodyPr/>
        <a:lstStyle/>
        <a:p>
          <a:endParaRPr lang="en-GB"/>
        </a:p>
      </dgm:t>
    </dgm:pt>
    <dgm:pt modelId="{18FB9E58-0DA5-46DC-8570-816DB8D693CB}">
      <dgm:prSet/>
      <dgm:spPr/>
      <dgm:t>
        <a:bodyPr/>
        <a:lstStyle/>
        <a:p>
          <a:r>
            <a:rPr lang="de-DE"/>
            <a:t>Finden Mitarbeiter HR Prozesse transparent?</a:t>
          </a:r>
          <a:endParaRPr lang="en-GB"/>
        </a:p>
      </dgm:t>
    </dgm:pt>
    <dgm:pt modelId="{84DEC320-58B4-4FC9-B947-797216EBA5BC}" type="parTrans" cxnId="{639EEC46-243D-487D-821B-AB23815050AD}">
      <dgm:prSet/>
      <dgm:spPr/>
      <dgm:t>
        <a:bodyPr/>
        <a:lstStyle/>
        <a:p>
          <a:endParaRPr lang="en-GB"/>
        </a:p>
      </dgm:t>
    </dgm:pt>
    <dgm:pt modelId="{787C5234-62B3-4B71-880A-BA57E550D02A}" type="sibTrans" cxnId="{639EEC46-243D-487D-821B-AB23815050AD}">
      <dgm:prSet/>
      <dgm:spPr/>
      <dgm:t>
        <a:bodyPr/>
        <a:lstStyle/>
        <a:p>
          <a:endParaRPr lang="en-GB"/>
        </a:p>
      </dgm:t>
    </dgm:pt>
    <dgm:pt modelId="{4F6FB5EF-8726-4628-AC18-E88115F36A59}">
      <dgm:prSet/>
      <dgm:spPr/>
      <dgm:t>
        <a:bodyPr/>
        <a:lstStyle/>
        <a:p>
          <a:r>
            <a:rPr lang="de-DE"/>
            <a:t>Dauern Urlaubsgenehmigungen zu lange?</a:t>
          </a:r>
          <a:endParaRPr lang="en-GB"/>
        </a:p>
      </dgm:t>
    </dgm:pt>
    <dgm:pt modelId="{4C6974DC-99F1-4201-944A-41E681A20BF2}" type="parTrans" cxnId="{FDE48769-7179-4647-9E9C-908DA2C59A50}">
      <dgm:prSet/>
      <dgm:spPr/>
      <dgm:t>
        <a:bodyPr/>
        <a:lstStyle/>
        <a:p>
          <a:endParaRPr lang="en-GB"/>
        </a:p>
      </dgm:t>
    </dgm:pt>
    <dgm:pt modelId="{5AAA32A7-AC0B-4351-A4CF-4E604DFA32F6}" type="sibTrans" cxnId="{FDE48769-7179-4647-9E9C-908DA2C59A50}">
      <dgm:prSet/>
      <dgm:spPr/>
      <dgm:t>
        <a:bodyPr/>
        <a:lstStyle/>
        <a:p>
          <a:endParaRPr lang="en-GB"/>
        </a:p>
      </dgm:t>
    </dgm:pt>
    <dgm:pt modelId="{AFE7BED0-3759-4FA7-8BFF-749D82D36F15}">
      <dgm:prSet/>
      <dgm:spPr/>
      <dgm:t>
        <a:bodyPr/>
        <a:lstStyle/>
        <a:p>
          <a:r>
            <a:rPr lang="de-DE"/>
            <a:t>…</a:t>
          </a:r>
          <a:endParaRPr lang="en-GB"/>
        </a:p>
      </dgm:t>
    </dgm:pt>
    <dgm:pt modelId="{65CCB77B-8355-448B-BAC9-22845F7FE7F2}" type="parTrans" cxnId="{134114DF-00B9-40B0-902F-ED4A196C1084}">
      <dgm:prSet/>
      <dgm:spPr/>
      <dgm:t>
        <a:bodyPr/>
        <a:lstStyle/>
        <a:p>
          <a:endParaRPr lang="en-GB"/>
        </a:p>
      </dgm:t>
    </dgm:pt>
    <dgm:pt modelId="{49032A54-034D-44A3-B7B6-76F9338956A8}" type="sibTrans" cxnId="{134114DF-00B9-40B0-902F-ED4A196C1084}">
      <dgm:prSet/>
      <dgm:spPr/>
      <dgm:t>
        <a:bodyPr/>
        <a:lstStyle/>
        <a:p>
          <a:endParaRPr lang="en-GB"/>
        </a:p>
      </dgm:t>
    </dgm:pt>
    <dgm:pt modelId="{76EFB88B-5476-46D7-B108-FDB21A264190}" type="pres">
      <dgm:prSet presAssocID="{63F3F50B-CBAA-420E-B849-B88D362DE6CE}" presName="linear" presStyleCnt="0">
        <dgm:presLayoutVars>
          <dgm:animLvl val="lvl"/>
          <dgm:resizeHandles val="exact"/>
        </dgm:presLayoutVars>
      </dgm:prSet>
      <dgm:spPr/>
    </dgm:pt>
    <dgm:pt modelId="{CA33C28A-4C64-46F6-9C3F-DCBB2ED08135}" type="pres">
      <dgm:prSet presAssocID="{DC361BE9-3656-439D-BCA0-D3EF239A530B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52CF9DE-7B2C-48A7-9FA8-C879D863CCD6}" type="pres">
      <dgm:prSet presAssocID="{DC361BE9-3656-439D-BCA0-D3EF239A530B}" presName="childText" presStyleLbl="revTx" presStyleIdx="0" presStyleCnt="2">
        <dgm:presLayoutVars>
          <dgm:bulletEnabled val="1"/>
        </dgm:presLayoutVars>
      </dgm:prSet>
      <dgm:spPr/>
    </dgm:pt>
    <dgm:pt modelId="{0398F9AE-1626-4808-9E14-28988F0EE225}" type="pres">
      <dgm:prSet presAssocID="{D8D2353A-11BB-4A6D-AA61-113A70ACBDD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6DA4192-A79C-4B4C-B150-60AE19C16F98}" type="pres">
      <dgm:prSet presAssocID="{E4F93B74-70C0-43F8-A049-78A2415B71F9}" presName="spacer" presStyleCnt="0"/>
      <dgm:spPr/>
    </dgm:pt>
    <dgm:pt modelId="{59738374-A45A-4C14-A9EA-4D82D51F1A34}" type="pres">
      <dgm:prSet presAssocID="{23763149-F378-4BE6-ABC4-1583B3DACEC4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1D3FD2FA-1537-491E-9816-AACE3127D2BC}" type="pres">
      <dgm:prSet presAssocID="{23763149-F378-4BE6-ABC4-1583B3DACEC4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24B26D03-956B-4CD4-907D-90F0AF320A3C}" type="presOf" srcId="{D4D4EDDA-BE71-41F4-90A0-1D94F23FD628}" destId="{552CF9DE-7B2C-48A7-9FA8-C879D863CCD6}" srcOrd="0" destOrd="3" presId="urn:microsoft.com/office/officeart/2005/8/layout/vList2"/>
    <dgm:cxn modelId="{41E58E0D-69B8-407C-B5A4-393C4B9198DC}" type="presOf" srcId="{0CD75A92-3AEE-4B1F-BAC8-1246CDBB00BC}" destId="{552CF9DE-7B2C-48A7-9FA8-C879D863CCD6}" srcOrd="0" destOrd="0" presId="urn:microsoft.com/office/officeart/2005/8/layout/vList2"/>
    <dgm:cxn modelId="{E64ED311-B8BE-4A2D-A041-553795F32D02}" srcId="{DC361BE9-3656-439D-BCA0-D3EF239A530B}" destId="{AD968051-1997-4196-B544-D6850AE22139}" srcOrd="1" destOrd="0" parTransId="{8E9EDEBF-1F91-4485-9581-C68E228AF2A3}" sibTransId="{2A624CB2-50BC-4A25-B1ED-1FE35A2E0EC7}"/>
    <dgm:cxn modelId="{DC4C4D1C-7C79-4DE4-854D-F27B8814A89B}" type="presOf" srcId="{D8D2353A-11BB-4A6D-AA61-113A70ACBDD3}" destId="{0398F9AE-1626-4808-9E14-28988F0EE225}" srcOrd="0" destOrd="0" presId="urn:microsoft.com/office/officeart/2005/8/layout/vList2"/>
    <dgm:cxn modelId="{766DF11C-B74E-4EA3-B1F6-002DCD893F1F}" srcId="{DC361BE9-3656-439D-BCA0-D3EF239A530B}" destId="{0CD75A92-3AEE-4B1F-BAC8-1246CDBB00BC}" srcOrd="0" destOrd="0" parTransId="{CBA5C248-DA16-4535-94B8-2E27A2B17B8E}" sibTransId="{92A6FF69-AE99-46EF-972B-D7FA28C17067}"/>
    <dgm:cxn modelId="{2B596022-872B-4D13-8D34-36505392E1BA}" type="presOf" srcId="{29C7C7D4-55E1-4BD8-94D8-D83A768E3D30}" destId="{552CF9DE-7B2C-48A7-9FA8-C879D863CCD6}" srcOrd="0" destOrd="4" presId="urn:microsoft.com/office/officeart/2005/8/layout/vList2"/>
    <dgm:cxn modelId="{4E437027-A23D-45E1-BEE5-46F9A77DB1E3}" srcId="{63F3F50B-CBAA-420E-B849-B88D362DE6CE}" destId="{23763149-F378-4BE6-ABC4-1583B3DACEC4}" srcOrd="2" destOrd="0" parTransId="{74F728F6-720C-438A-B5EE-AD0E2478246D}" sibTransId="{EDBD487F-DD4B-4F10-87AB-24EFADF95107}"/>
    <dgm:cxn modelId="{58E8FA2C-0619-45A7-B0F0-28359E26C207}" type="presOf" srcId="{6F5288B6-B22D-4C09-ACBD-AD86F676EA46}" destId="{552CF9DE-7B2C-48A7-9FA8-C879D863CCD6}" srcOrd="0" destOrd="2" presId="urn:microsoft.com/office/officeart/2005/8/layout/vList2"/>
    <dgm:cxn modelId="{F1B7A630-25B5-4AD3-9A32-2C4BEE0FED64}" type="presOf" srcId="{AD968051-1997-4196-B544-D6850AE22139}" destId="{552CF9DE-7B2C-48A7-9FA8-C879D863CCD6}" srcOrd="0" destOrd="1" presId="urn:microsoft.com/office/officeart/2005/8/layout/vList2"/>
    <dgm:cxn modelId="{9AA2EC32-8612-425C-82E2-48D96B8C600B}" type="presOf" srcId="{DC361BE9-3656-439D-BCA0-D3EF239A530B}" destId="{CA33C28A-4C64-46F6-9C3F-DCBB2ED08135}" srcOrd="0" destOrd="0" presId="urn:microsoft.com/office/officeart/2005/8/layout/vList2"/>
    <dgm:cxn modelId="{C950DA35-49DE-4068-8049-CF5C6DC9BD95}" srcId="{DC361BE9-3656-439D-BCA0-D3EF239A530B}" destId="{29C7C7D4-55E1-4BD8-94D8-D83A768E3D30}" srcOrd="4" destOrd="0" parTransId="{C6F96F93-DC81-4BA5-BBF3-63725BE2B344}" sibTransId="{62955037-7920-4D56-A746-17FBEC782DCD}"/>
    <dgm:cxn modelId="{7881733D-74AD-4EAD-AC62-F686F4E7E914}" srcId="{23763149-F378-4BE6-ABC4-1583B3DACEC4}" destId="{76D85CA7-CE3D-4F91-8E75-0BF3197C8EC1}" srcOrd="0" destOrd="0" parTransId="{8E90304D-5ABF-4C41-ABD1-666C0C9E3386}" sibTransId="{BDD871F5-E990-4CA4-9146-46DE4FB90B73}"/>
    <dgm:cxn modelId="{78D08F3D-8A80-4DBB-93D8-04B92E382FE9}" type="presOf" srcId="{4F6FB5EF-8726-4628-AC18-E88115F36A59}" destId="{1D3FD2FA-1537-491E-9816-AACE3127D2BC}" srcOrd="0" destOrd="2" presId="urn:microsoft.com/office/officeart/2005/8/layout/vList2"/>
    <dgm:cxn modelId="{D1E1B663-0C8C-4F5B-B54B-E5FA0F1D100B}" type="presOf" srcId="{76D85CA7-CE3D-4F91-8E75-0BF3197C8EC1}" destId="{1D3FD2FA-1537-491E-9816-AACE3127D2BC}" srcOrd="0" destOrd="0" presId="urn:microsoft.com/office/officeart/2005/8/layout/vList2"/>
    <dgm:cxn modelId="{639EEC46-243D-487D-821B-AB23815050AD}" srcId="{23763149-F378-4BE6-ABC4-1583B3DACEC4}" destId="{18FB9E58-0DA5-46DC-8570-816DB8D693CB}" srcOrd="1" destOrd="0" parTransId="{84DEC320-58B4-4FC9-B947-797216EBA5BC}" sibTransId="{787C5234-62B3-4B71-880A-BA57E550D02A}"/>
    <dgm:cxn modelId="{FDE48769-7179-4647-9E9C-908DA2C59A50}" srcId="{23763149-F378-4BE6-ABC4-1583B3DACEC4}" destId="{4F6FB5EF-8726-4628-AC18-E88115F36A59}" srcOrd="2" destOrd="0" parTransId="{4C6974DC-99F1-4201-944A-41E681A20BF2}" sibTransId="{5AAA32A7-AC0B-4351-A4CF-4E604DFA32F6}"/>
    <dgm:cxn modelId="{7A65B64F-5729-47EA-96D1-26DCF845BF8B}" srcId="{63F3F50B-CBAA-420E-B849-B88D362DE6CE}" destId="{D8D2353A-11BB-4A6D-AA61-113A70ACBDD3}" srcOrd="1" destOrd="0" parTransId="{59E2095B-8E9F-49FB-A9D6-34890ED4AB63}" sibTransId="{E4F93B74-70C0-43F8-A049-78A2415B71F9}"/>
    <dgm:cxn modelId="{34121A53-C70E-4700-8FF2-50E6F0BF480C}" srcId="{DC361BE9-3656-439D-BCA0-D3EF239A530B}" destId="{D4D4EDDA-BE71-41F4-90A0-1D94F23FD628}" srcOrd="3" destOrd="0" parTransId="{B72A3B50-91E6-4AED-8724-ED562875ECAA}" sibTransId="{9ECA8103-BF99-48CB-AC0E-65997D1FB95A}"/>
    <dgm:cxn modelId="{9F745454-9B8B-4E79-8A3A-28F4F7ED9227}" type="presOf" srcId="{23763149-F378-4BE6-ABC4-1583B3DACEC4}" destId="{59738374-A45A-4C14-A9EA-4D82D51F1A34}" srcOrd="0" destOrd="0" presId="urn:microsoft.com/office/officeart/2005/8/layout/vList2"/>
    <dgm:cxn modelId="{DB433959-8642-458D-9B19-634393FB206A}" srcId="{DC361BE9-3656-439D-BCA0-D3EF239A530B}" destId="{6F5288B6-B22D-4C09-ACBD-AD86F676EA46}" srcOrd="2" destOrd="0" parTransId="{7DF33BC4-A753-43AB-984E-27DD47FCA107}" sibTransId="{0D79F7A7-C03A-4389-A4A9-4A41A9B1E83F}"/>
    <dgm:cxn modelId="{2E44D682-88D6-4BD5-B4FF-92ACCD1016FD}" type="presOf" srcId="{18FB9E58-0DA5-46DC-8570-816DB8D693CB}" destId="{1D3FD2FA-1537-491E-9816-AACE3127D2BC}" srcOrd="0" destOrd="1" presId="urn:microsoft.com/office/officeart/2005/8/layout/vList2"/>
    <dgm:cxn modelId="{0898E5A5-9547-44B6-9718-CAB7883D3AD8}" type="presOf" srcId="{AFE7BED0-3759-4FA7-8BFF-749D82D36F15}" destId="{1D3FD2FA-1537-491E-9816-AACE3127D2BC}" srcOrd="0" destOrd="3" presId="urn:microsoft.com/office/officeart/2005/8/layout/vList2"/>
    <dgm:cxn modelId="{BC8C96DA-FFD8-4BD4-BC96-1F08564B6163}" type="presOf" srcId="{63F3F50B-CBAA-420E-B849-B88D362DE6CE}" destId="{76EFB88B-5476-46D7-B108-FDB21A264190}" srcOrd="0" destOrd="0" presId="urn:microsoft.com/office/officeart/2005/8/layout/vList2"/>
    <dgm:cxn modelId="{E5A038DC-1B19-4E1D-9C6C-D63874E1B30C}" srcId="{63F3F50B-CBAA-420E-B849-B88D362DE6CE}" destId="{DC361BE9-3656-439D-BCA0-D3EF239A530B}" srcOrd="0" destOrd="0" parTransId="{4614BD84-FE86-4E1B-A36E-3517677D86C5}" sibTransId="{0EE610E3-B9C5-4507-8B2A-0CC77C186C68}"/>
    <dgm:cxn modelId="{134114DF-00B9-40B0-902F-ED4A196C1084}" srcId="{23763149-F378-4BE6-ABC4-1583B3DACEC4}" destId="{AFE7BED0-3759-4FA7-8BFF-749D82D36F15}" srcOrd="3" destOrd="0" parTransId="{65CCB77B-8355-448B-BAC9-22845F7FE7F2}" sibTransId="{49032A54-034D-44A3-B7B6-76F9338956A8}"/>
    <dgm:cxn modelId="{525FE426-2A29-485B-8C0A-BB8C9A8E8106}" type="presParOf" srcId="{76EFB88B-5476-46D7-B108-FDB21A264190}" destId="{CA33C28A-4C64-46F6-9C3F-DCBB2ED08135}" srcOrd="0" destOrd="0" presId="urn:microsoft.com/office/officeart/2005/8/layout/vList2"/>
    <dgm:cxn modelId="{96A9CEB9-56C4-4E5B-9B52-D3F1BC91BA72}" type="presParOf" srcId="{76EFB88B-5476-46D7-B108-FDB21A264190}" destId="{552CF9DE-7B2C-48A7-9FA8-C879D863CCD6}" srcOrd="1" destOrd="0" presId="urn:microsoft.com/office/officeart/2005/8/layout/vList2"/>
    <dgm:cxn modelId="{8EA1FF56-E64D-4AC9-B8D8-977637B2198B}" type="presParOf" srcId="{76EFB88B-5476-46D7-B108-FDB21A264190}" destId="{0398F9AE-1626-4808-9E14-28988F0EE225}" srcOrd="2" destOrd="0" presId="urn:microsoft.com/office/officeart/2005/8/layout/vList2"/>
    <dgm:cxn modelId="{ACB6BEF3-16E4-4592-B06C-77B4B9C5D084}" type="presParOf" srcId="{76EFB88B-5476-46D7-B108-FDB21A264190}" destId="{A6DA4192-A79C-4B4C-B150-60AE19C16F98}" srcOrd="3" destOrd="0" presId="urn:microsoft.com/office/officeart/2005/8/layout/vList2"/>
    <dgm:cxn modelId="{C47E7C39-64C4-48A1-8A05-4619E896EFD1}" type="presParOf" srcId="{76EFB88B-5476-46D7-B108-FDB21A264190}" destId="{59738374-A45A-4C14-A9EA-4D82D51F1A34}" srcOrd="4" destOrd="0" presId="urn:microsoft.com/office/officeart/2005/8/layout/vList2"/>
    <dgm:cxn modelId="{26D48B8F-2822-4CEC-B9AF-8590FCB95BAB}" type="presParOf" srcId="{76EFB88B-5476-46D7-B108-FDB21A264190}" destId="{1D3FD2FA-1537-491E-9816-AACE3127D2BC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8BD4AF-D08A-4BB1-8529-2BD236B3252D}">
      <dsp:nvSpPr>
        <dsp:cNvPr id="0" name=""/>
        <dsp:cNvSpPr/>
      </dsp:nvSpPr>
      <dsp:spPr>
        <a:xfrm>
          <a:off x="0" y="357666"/>
          <a:ext cx="699512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2899" tIns="333248" rIns="542899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Neues People Analytics ab Q4/2019</a:t>
          </a:r>
          <a:endParaRPr lang="en-GB" sz="1600" kern="1200" dirty="0"/>
        </a:p>
      </dsp:txBody>
      <dsp:txXfrm>
        <a:off x="0" y="357666"/>
        <a:ext cx="6995120" cy="680400"/>
      </dsp:txXfrm>
    </dsp:sp>
    <dsp:sp modelId="{CFD7AC05-58E3-40FA-B72C-A1403634732C}">
      <dsp:nvSpPr>
        <dsp:cNvPr id="0" name=""/>
        <dsp:cNvSpPr/>
      </dsp:nvSpPr>
      <dsp:spPr>
        <a:xfrm>
          <a:off x="349756" y="128980"/>
          <a:ext cx="4896584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5079" tIns="0" rIns="185079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kern="1200" dirty="0"/>
            <a:t>Reporting &amp; Analytics</a:t>
          </a:r>
          <a:endParaRPr lang="en-GB" sz="1600" kern="1200" dirty="0"/>
        </a:p>
      </dsp:txBody>
      <dsp:txXfrm>
        <a:off x="372813" y="152037"/>
        <a:ext cx="4850470" cy="426206"/>
      </dsp:txXfrm>
    </dsp:sp>
    <dsp:sp modelId="{2C46A106-CA08-494E-B267-A05BCD4F50E0}">
      <dsp:nvSpPr>
        <dsp:cNvPr id="0" name=""/>
        <dsp:cNvSpPr/>
      </dsp:nvSpPr>
      <dsp:spPr>
        <a:xfrm>
          <a:off x="0" y="1368100"/>
          <a:ext cx="699512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2899" tIns="333248" rIns="542899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Neue Version in Q4/2019</a:t>
          </a:r>
          <a:endParaRPr lang="en-GB" sz="1600" kern="1200" dirty="0"/>
        </a:p>
      </dsp:txBody>
      <dsp:txXfrm>
        <a:off x="0" y="1368100"/>
        <a:ext cx="6995120" cy="680400"/>
      </dsp:txXfrm>
    </dsp:sp>
    <dsp:sp modelId="{18F39B40-E18F-4F9A-BCE2-01DB33916F3C}">
      <dsp:nvSpPr>
        <dsp:cNvPr id="0" name=""/>
        <dsp:cNvSpPr/>
      </dsp:nvSpPr>
      <dsp:spPr>
        <a:xfrm>
          <a:off x="349756" y="1131940"/>
          <a:ext cx="4896584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5079" tIns="0" rIns="185079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kern="1200" dirty="0"/>
            <a:t>Onboarding Modul</a:t>
          </a:r>
          <a:endParaRPr lang="en-GB" sz="1600" kern="1200" dirty="0"/>
        </a:p>
      </dsp:txBody>
      <dsp:txXfrm>
        <a:off x="372813" y="1154997"/>
        <a:ext cx="4850470" cy="426206"/>
      </dsp:txXfrm>
    </dsp:sp>
    <dsp:sp modelId="{5B1A257B-CC38-4D0B-B930-640A1F4700D0}">
      <dsp:nvSpPr>
        <dsp:cNvPr id="0" name=""/>
        <dsp:cNvSpPr/>
      </dsp:nvSpPr>
      <dsp:spPr>
        <a:xfrm>
          <a:off x="0" y="2371060"/>
          <a:ext cx="699512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2899" tIns="333248" rIns="542899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Prüfung je Land</a:t>
          </a:r>
          <a:endParaRPr lang="en-GB" sz="1600" kern="1200" dirty="0"/>
        </a:p>
      </dsp:txBody>
      <dsp:txXfrm>
        <a:off x="0" y="2371060"/>
        <a:ext cx="6995120" cy="680400"/>
      </dsp:txXfrm>
    </dsp:sp>
    <dsp:sp modelId="{85CDE7DE-6B63-4153-891C-EE00CE4E48D0}">
      <dsp:nvSpPr>
        <dsp:cNvPr id="0" name=""/>
        <dsp:cNvSpPr/>
      </dsp:nvSpPr>
      <dsp:spPr>
        <a:xfrm>
          <a:off x="349756" y="2134900"/>
          <a:ext cx="4896584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5079" tIns="0" rIns="185079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kern="1200" dirty="0"/>
            <a:t>EC </a:t>
          </a:r>
          <a:r>
            <a:rPr lang="de-DE" sz="1600" kern="1200" dirty="0" err="1"/>
            <a:t>Payroll</a:t>
          </a:r>
          <a:r>
            <a:rPr lang="de-DE" sz="1600" kern="1200" dirty="0"/>
            <a:t> Verfügbarkeit</a:t>
          </a:r>
          <a:endParaRPr lang="en-GB" sz="1600" kern="1200" dirty="0"/>
        </a:p>
      </dsp:txBody>
      <dsp:txXfrm>
        <a:off x="372813" y="2157957"/>
        <a:ext cx="4850470" cy="426206"/>
      </dsp:txXfrm>
    </dsp:sp>
    <dsp:sp modelId="{E43DEBC7-CC28-4FF3-90BD-69F6D88A6BC0}">
      <dsp:nvSpPr>
        <dsp:cNvPr id="0" name=""/>
        <dsp:cNvSpPr/>
      </dsp:nvSpPr>
      <dsp:spPr>
        <a:xfrm>
          <a:off x="0" y="3374021"/>
          <a:ext cx="699512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2899" tIns="333248" rIns="542899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Insbes. Terminalanbindung</a:t>
          </a:r>
          <a:endParaRPr lang="en-GB" sz="1600" kern="1200" dirty="0"/>
        </a:p>
      </dsp:txBody>
      <dsp:txXfrm>
        <a:off x="0" y="3374021"/>
        <a:ext cx="6995120" cy="680400"/>
      </dsp:txXfrm>
    </dsp:sp>
    <dsp:sp modelId="{D9742697-41A6-43E8-9BA3-06688A2F1500}">
      <dsp:nvSpPr>
        <dsp:cNvPr id="0" name=""/>
        <dsp:cNvSpPr/>
      </dsp:nvSpPr>
      <dsp:spPr>
        <a:xfrm>
          <a:off x="349756" y="3137861"/>
          <a:ext cx="4896584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5079" tIns="0" rIns="185079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kern="1200" dirty="0"/>
            <a:t>EC Zeitw. Entwicklung</a:t>
          </a:r>
          <a:endParaRPr lang="en-GB" sz="1600" kern="1200" dirty="0"/>
        </a:p>
      </dsp:txBody>
      <dsp:txXfrm>
        <a:off x="372813" y="3160918"/>
        <a:ext cx="4850470" cy="426206"/>
      </dsp:txXfrm>
    </dsp:sp>
    <dsp:sp modelId="{B7506C2E-C920-4139-8BEA-977D0DEB4CC5}">
      <dsp:nvSpPr>
        <dsp:cNvPr id="0" name=""/>
        <dsp:cNvSpPr/>
      </dsp:nvSpPr>
      <dsp:spPr>
        <a:xfrm>
          <a:off x="0" y="4376981"/>
          <a:ext cx="699512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2899" tIns="333248" rIns="542899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Ab 2020 phasenweise</a:t>
          </a:r>
          <a:endParaRPr lang="en-GB" sz="1600" kern="1200" dirty="0"/>
        </a:p>
      </dsp:txBody>
      <dsp:txXfrm>
        <a:off x="0" y="4376981"/>
        <a:ext cx="6995120" cy="680400"/>
      </dsp:txXfrm>
    </dsp:sp>
    <dsp:sp modelId="{F24000F9-9F51-4130-9B45-953F21DCDAF0}">
      <dsp:nvSpPr>
        <dsp:cNvPr id="0" name=""/>
        <dsp:cNvSpPr/>
      </dsp:nvSpPr>
      <dsp:spPr>
        <a:xfrm>
          <a:off x="349756" y="4140821"/>
          <a:ext cx="4896584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5079" tIns="0" rIns="185079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kern="1200" dirty="0"/>
            <a:t>Qualtrics Integration</a:t>
          </a:r>
          <a:endParaRPr lang="en-GB" sz="1600" kern="1200" dirty="0"/>
        </a:p>
      </dsp:txBody>
      <dsp:txXfrm>
        <a:off x="372813" y="4163878"/>
        <a:ext cx="4850470" cy="4262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33C28A-4C64-46F6-9C3F-DCBB2ED08135}">
      <dsp:nvSpPr>
        <dsp:cNvPr id="0" name=""/>
        <dsp:cNvSpPr/>
      </dsp:nvSpPr>
      <dsp:spPr>
        <a:xfrm>
          <a:off x="0" y="72271"/>
          <a:ext cx="8229600" cy="5756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/>
            <a:t>Ziele umfassen oft</a:t>
          </a:r>
          <a:endParaRPr lang="en-GB" sz="2400" kern="1200"/>
        </a:p>
      </dsp:txBody>
      <dsp:txXfrm>
        <a:off x="28100" y="100371"/>
        <a:ext cx="8173400" cy="519439"/>
      </dsp:txXfrm>
    </dsp:sp>
    <dsp:sp modelId="{552CF9DE-7B2C-48A7-9FA8-C879D863CCD6}">
      <dsp:nvSpPr>
        <dsp:cNvPr id="0" name=""/>
        <dsp:cNvSpPr/>
      </dsp:nvSpPr>
      <dsp:spPr>
        <a:xfrm>
          <a:off x="0" y="647911"/>
          <a:ext cx="8229600" cy="1639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900" kern="1200"/>
            <a:t>Mitarbeiterbindung</a:t>
          </a:r>
          <a:endParaRPr lang="en-GB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900" kern="1200"/>
            <a:t>Engagement</a:t>
          </a:r>
          <a:endParaRPr lang="en-GB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900" kern="1200"/>
            <a:t>Arbeitgeberattraktivität</a:t>
          </a:r>
          <a:endParaRPr lang="en-GB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900" kern="1200"/>
            <a:t>Mitarbeitererlebnis</a:t>
          </a:r>
          <a:endParaRPr lang="en-GB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900" kern="1200"/>
            <a:t>Empowerment,…</a:t>
          </a:r>
          <a:endParaRPr lang="en-GB" sz="1900" kern="1200"/>
        </a:p>
      </dsp:txBody>
      <dsp:txXfrm>
        <a:off x="0" y="647911"/>
        <a:ext cx="8229600" cy="1639440"/>
      </dsp:txXfrm>
    </dsp:sp>
    <dsp:sp modelId="{0398F9AE-1626-4808-9E14-28988F0EE225}">
      <dsp:nvSpPr>
        <dsp:cNvPr id="0" name=""/>
        <dsp:cNvSpPr/>
      </dsp:nvSpPr>
      <dsp:spPr>
        <a:xfrm>
          <a:off x="0" y="2287352"/>
          <a:ext cx="8229600" cy="5756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/>
            <a:t>Wissen Sie überhaupt, wie es heute darum steht?</a:t>
          </a:r>
          <a:endParaRPr lang="en-GB" sz="2400" kern="1200"/>
        </a:p>
      </dsp:txBody>
      <dsp:txXfrm>
        <a:off x="28100" y="2315452"/>
        <a:ext cx="8173400" cy="519439"/>
      </dsp:txXfrm>
    </dsp:sp>
    <dsp:sp modelId="{59738374-A45A-4C14-A9EA-4D82D51F1A34}">
      <dsp:nvSpPr>
        <dsp:cNvPr id="0" name=""/>
        <dsp:cNvSpPr/>
      </dsp:nvSpPr>
      <dsp:spPr>
        <a:xfrm>
          <a:off x="0" y="2932112"/>
          <a:ext cx="8229600" cy="5756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/>
            <a:t>Und wie die neue Software helfen kann?</a:t>
          </a:r>
          <a:endParaRPr lang="en-GB" sz="2400" kern="1200"/>
        </a:p>
      </dsp:txBody>
      <dsp:txXfrm>
        <a:off x="28100" y="2960212"/>
        <a:ext cx="8173400" cy="519439"/>
      </dsp:txXfrm>
    </dsp:sp>
    <dsp:sp modelId="{1D3FD2FA-1537-491E-9816-AACE3127D2BC}">
      <dsp:nvSpPr>
        <dsp:cNvPr id="0" name=""/>
        <dsp:cNvSpPr/>
      </dsp:nvSpPr>
      <dsp:spPr>
        <a:xfrm>
          <a:off x="0" y="3507752"/>
          <a:ext cx="8229600" cy="1316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900" kern="1200"/>
            <a:t>Haben Manager die Tools, Ihr Team zu managen?</a:t>
          </a:r>
          <a:endParaRPr lang="en-GB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900" kern="1200"/>
            <a:t>Finden Mitarbeiter HR Prozesse transparent?</a:t>
          </a:r>
          <a:endParaRPr lang="en-GB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900" kern="1200"/>
            <a:t>Dauern Urlaubsgenehmigungen zu lange?</a:t>
          </a:r>
          <a:endParaRPr lang="en-GB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900" kern="1200"/>
            <a:t>…</a:t>
          </a:r>
          <a:endParaRPr lang="en-GB" sz="1900" kern="1200"/>
        </a:p>
      </dsp:txBody>
      <dsp:txXfrm>
        <a:off x="0" y="3507752"/>
        <a:ext cx="8229600" cy="13165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4FD9F700-1F60-4B23-AE78-3D7D1030C7B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66D2378-91FE-4DF4-831C-817CB17DCED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D57ECA-2C71-4654-BB38-1A53979C7F02}" type="datetimeFigureOut">
              <a:rPr lang="de-DE" smtClean="0"/>
              <a:t>26.09.2019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008AEC8-71EF-4F97-9356-E5488A4731E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64DA5CE-7F32-4EBF-AF01-B732053E0C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EEE4D0-19F0-41EA-8F72-6D09600F3A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46708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F86676-9097-41D3-AFD4-BEB092AECD69}" type="datetimeFigureOut">
              <a:rPr lang="de-DE" smtClean="0"/>
              <a:t>26.09.2019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5C071A-741B-4BC3-B8CF-E6B0A9CE64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090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5C071A-741B-4BC3-B8CF-E6B0A9CE6455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00347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694512" algn="l"/>
              </a:tabLst>
            </a:pPr>
            <a:r>
              <a:rPr lang="de-CH" dirty="0"/>
              <a:t>Jetzt fragen Sie sich als </a:t>
            </a:r>
            <a:r>
              <a:rPr lang="de-CH"/>
              <a:t>Bestandskunden vielleicht…</a:t>
            </a:r>
            <a:endParaRPr lang="de-CH" dirty="0"/>
          </a:p>
          <a:p>
            <a:pPr>
              <a:tabLst>
                <a:tab pos="694512" algn="l"/>
              </a:tabLst>
            </a:pPr>
            <a:endParaRPr lang="de-CH" dirty="0"/>
          </a:p>
          <a:p>
            <a:pPr>
              <a:tabLst>
                <a:tab pos="694512" algn="l"/>
              </a:tabLst>
            </a:pPr>
            <a:r>
              <a:rPr lang="de-CH" dirty="0"/>
              <a:t>2021	Neue Quellensteuerabrechnung – grosse Anpassung an Lohnabrechnung. </a:t>
            </a:r>
            <a:br>
              <a:rPr lang="de-CH" dirty="0"/>
            </a:br>
            <a:r>
              <a:rPr lang="de-CH" dirty="0"/>
              <a:t>Nicht mehr funktionsfähig mit Mehrfachanstellungslösung von SAP Stäfa</a:t>
            </a:r>
          </a:p>
          <a:p>
            <a:pPr>
              <a:tabLst>
                <a:tab pos="694512" algn="l"/>
              </a:tabLst>
            </a:pPr>
            <a:endParaRPr lang="de-CH" dirty="0"/>
          </a:p>
          <a:p>
            <a:pPr>
              <a:tabLst>
                <a:tab pos="694512" algn="l"/>
              </a:tabLst>
            </a:pPr>
            <a:r>
              <a:rPr lang="de-CH" dirty="0"/>
              <a:t>2023?	Zwischenlösung bis 2030 (intern genannt HCM </a:t>
            </a:r>
            <a:r>
              <a:rPr lang="de-CH" dirty="0" err="1"/>
              <a:t>Sidecar</a:t>
            </a:r>
            <a:r>
              <a:rPr lang="de-CH" dirty="0"/>
              <a:t>)</a:t>
            </a:r>
          </a:p>
          <a:p>
            <a:pPr>
              <a:tabLst>
                <a:tab pos="694512" algn="l"/>
              </a:tabLst>
            </a:pPr>
            <a:r>
              <a:rPr lang="de-CH" dirty="0"/>
              <a:t>2025	Ende 2025 läuft die Wartung von SAP R/3 (ERP inklusive HCM) ab 2030	Geplantes Ende der Zwischenlösung		</a:t>
            </a:r>
          </a:p>
          <a:p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8C2C35-2B8A-446E-BEC0-FD36716C29AC}" type="slidenum">
              <a:rPr lang="de-DE" smtClean="0"/>
              <a:pPr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83499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25745" indent="-325745">
              <a:buFont typeface="+mj-lt"/>
              <a:buAutoNum type="arabicPeriod"/>
            </a:pPr>
            <a:r>
              <a:rPr lang="de-CH" dirty="0"/>
              <a:t>Die Kernprozesse der Personalwirtschaft (OM, PA, Personalabrechnung, Zeiterfassung) sind in Ordnung.  Talent ist die große Herausforderung oder Lücke.</a:t>
            </a:r>
          </a:p>
          <a:p>
            <a:pPr marL="325745" indent="-325745">
              <a:buFont typeface="+mj-lt"/>
              <a:buAutoNum type="arabicPeriod"/>
            </a:pPr>
            <a:r>
              <a:rPr lang="de-CH" dirty="0"/>
              <a:t>Die Kernprozesse der Personalabteilung sind in Ordnung, aber nicht jeder ist dabei.</a:t>
            </a:r>
          </a:p>
          <a:p>
            <a:pPr marL="325745" indent="-325745">
              <a:buFont typeface="+mj-lt"/>
              <a:buAutoNum type="arabicPeriod"/>
            </a:pPr>
            <a:r>
              <a:rPr lang="de-CH" dirty="0"/>
              <a:t>Die HR-Kernprozesse sind veraltet, aber die Lohn- und Gehaltsabrechnung und die Zeiterfassung sind in Ordnung.</a:t>
            </a:r>
          </a:p>
          <a:p>
            <a:pPr marL="325745" indent="-325745">
              <a:buFont typeface="+mj-lt"/>
              <a:buAutoNum type="arabicPeriod"/>
            </a:pPr>
            <a:r>
              <a:rPr lang="de-CH" dirty="0"/>
              <a:t>Wir wollen alles in die Cloud verlagern, Ende der Geschichte.</a:t>
            </a:r>
            <a:endParaRPr lang="en-US" dirty="0"/>
          </a:p>
          <a:p>
            <a:endParaRPr lang="de-CH" dirty="0"/>
          </a:p>
          <a:p>
            <a:r>
              <a:rPr lang="de-CH" dirty="0"/>
              <a:t>Unabhängig davon, von welchem Ausgangspunkt Sie ausgehen und wohin Sie reisen, SAP liefert Integrationen, die Sie dorthin führen. 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5C071A-741B-4BC3-B8CF-E6B0A9CE6455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4724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 14">
            <a:extLst>
              <a:ext uri="{FF2B5EF4-FFF2-40B4-BE49-F238E27FC236}">
                <a16:creationId xmlns:a16="http://schemas.microsoft.com/office/drawing/2014/main" id="{53893B49-998C-4E64-A00C-D239E68AC0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0" b="64301"/>
          <a:stretch/>
        </p:blipFill>
        <p:spPr>
          <a:xfrm>
            <a:off x="0" y="1518399"/>
            <a:ext cx="9144000" cy="223224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06942" y="2701535"/>
            <a:ext cx="7772400" cy="624289"/>
          </a:xfrm>
        </p:spPr>
        <p:txBody>
          <a:bodyPr>
            <a:normAutofit/>
          </a:bodyPr>
          <a:lstStyle>
            <a:lvl1pPr algn="l">
              <a:defRPr sz="2800" b="1" baseline="0">
                <a:solidFill>
                  <a:schemeClr val="bg1"/>
                </a:solidFill>
                <a:latin typeface="Raleway" panose="020B0503030101060003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06294" y="3765257"/>
            <a:ext cx="6400800" cy="792088"/>
          </a:xfrm>
        </p:spPr>
        <p:txBody>
          <a:bodyPr>
            <a:noAutofit/>
          </a:bodyPr>
          <a:lstStyle>
            <a:lvl1pPr marL="0" indent="0" algn="l">
              <a:buNone/>
              <a:defRPr lang="de-DE" sz="1800" b="0" kern="1200" baseline="0" dirty="0">
                <a:solidFill>
                  <a:schemeClr val="bg1"/>
                </a:solidFill>
                <a:latin typeface="Raleway" panose="020B0503030101060003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pic>
        <p:nvPicPr>
          <p:cNvPr id="14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60648"/>
            <a:ext cx="1270731" cy="1008112"/>
          </a:xfrm>
          <a:prstGeom prst="rect">
            <a:avLst/>
          </a:prstGeom>
        </p:spPr>
      </p:pic>
      <p:sp>
        <p:nvSpPr>
          <p:cNvPr id="16" name="Textplatzhalter 2"/>
          <p:cNvSpPr>
            <a:spLocks noGrp="1"/>
          </p:cNvSpPr>
          <p:nvPr>
            <p:ph idx="13" hasCustomPrompt="1"/>
          </p:nvPr>
        </p:nvSpPr>
        <p:spPr>
          <a:xfrm>
            <a:off x="406294" y="260648"/>
            <a:ext cx="6339136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sz="140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Textmasterformat bearbeiten</a:t>
            </a: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5373216"/>
            <a:ext cx="1063118" cy="624289"/>
          </a:xfrm>
          <a:prstGeom prst="rect">
            <a:avLst/>
          </a:prstGeom>
        </p:spPr>
      </p:pic>
      <p:pic>
        <p:nvPicPr>
          <p:cNvPr id="1026" name="Picture 2" descr="http://www.marketwire.com/library/MwGo/2016/3/30/11G090229/Images/SAP_SuccessFactors_Logo_Big_1-20f9565d1b46ae0f80203be5861e3b52.jpg">
            <a:extLst>
              <a:ext uri="{FF2B5EF4-FFF2-40B4-BE49-F238E27FC236}">
                <a16:creationId xmlns:a16="http://schemas.microsoft.com/office/drawing/2014/main" id="{0FCBD5D6-6D09-41D2-A90D-CECEED2B019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5436209"/>
            <a:ext cx="4139952" cy="495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Bild 7" descr="CIP für Signatur">
            <a:extLst>
              <a:ext uri="{FF2B5EF4-FFF2-40B4-BE49-F238E27FC236}">
                <a16:creationId xmlns:a16="http://schemas.microsoft.com/office/drawing/2014/main" id="{82FA3F18-B482-483A-93CE-25301D6C943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444" y="5517232"/>
            <a:ext cx="2263195" cy="378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7391131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>
            <a:extLst>
              <a:ext uri="{FF2B5EF4-FFF2-40B4-BE49-F238E27FC236}">
                <a16:creationId xmlns:a16="http://schemas.microsoft.com/office/drawing/2014/main" id="{ED67A150-205C-4BC8-AA49-7226B0421EA5}"/>
              </a:ext>
            </a:extLst>
          </p:cNvPr>
          <p:cNvSpPr txBox="1"/>
          <p:nvPr userDrawn="1"/>
        </p:nvSpPr>
        <p:spPr>
          <a:xfrm>
            <a:off x="0" y="6237312"/>
            <a:ext cx="9144000" cy="620688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latin typeface="Raleway" panose="020B0503030101060003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6" name="Textplatzhalt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8" name="Fußzeilenplatzhalter 4"/>
          <p:cNvSpPr txBox="1">
            <a:spLocks/>
          </p:cNvSpPr>
          <p:nvPr userDrawn="1"/>
        </p:nvSpPr>
        <p:spPr>
          <a:xfrm>
            <a:off x="457200" y="6340834"/>
            <a:ext cx="45902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SuccessFactors f. HCM-Kunden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14EE4E69-C12F-4A8E-84FA-10AB728F1C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311182"/>
            <a:ext cx="737758" cy="433229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DB5FFCEF-E3ED-4ADF-A3CD-B1EB2D3A49F2}"/>
              </a:ext>
            </a:extLst>
          </p:cNvPr>
          <p:cNvSpPr txBox="1"/>
          <p:nvPr userDrawn="1"/>
        </p:nvSpPr>
        <p:spPr>
          <a:xfrm>
            <a:off x="7236296" y="6384896"/>
            <a:ext cx="9361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FB1ED615-3513-4D77-AE2C-03693746B2EB}" type="slidenum">
              <a:rPr lang="de-DE" sz="1200" kern="1200" smtClean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de-DE" sz="1200" kern="1200" dirty="0">
              <a:solidFill>
                <a:schemeClr val="tx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1301B4F6-E829-451B-A84D-A6F22672A04C}"/>
              </a:ext>
            </a:extLst>
          </p:cNvPr>
          <p:cNvSpPr txBox="1"/>
          <p:nvPr userDrawn="1"/>
        </p:nvSpPr>
        <p:spPr>
          <a:xfrm>
            <a:off x="4211960" y="6077893"/>
            <a:ext cx="72008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pic>
        <p:nvPicPr>
          <p:cNvPr id="10" name="Picture 2" descr="https://www.iprocon.de/wp-content/uploads/2016/06/divider-logo.png">
            <a:extLst>
              <a:ext uri="{FF2B5EF4-FFF2-40B4-BE49-F238E27FC236}">
                <a16:creationId xmlns:a16="http://schemas.microsoft.com/office/drawing/2014/main" id="{D74FD13D-F73B-43C0-81F1-FBE533ABFA1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796" y="6179017"/>
            <a:ext cx="224408" cy="119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6107396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feld 8">
            <a:extLst>
              <a:ext uri="{FF2B5EF4-FFF2-40B4-BE49-F238E27FC236}">
                <a16:creationId xmlns:a16="http://schemas.microsoft.com/office/drawing/2014/main" id="{5004C670-EF30-4F7C-B827-E0AE98A15073}"/>
              </a:ext>
            </a:extLst>
          </p:cNvPr>
          <p:cNvSpPr txBox="1"/>
          <p:nvPr userDrawn="1"/>
        </p:nvSpPr>
        <p:spPr>
          <a:xfrm>
            <a:off x="0" y="6237312"/>
            <a:ext cx="9144000" cy="620688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F0589131-1E05-4B8E-85FE-A6D5A17187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311182"/>
            <a:ext cx="737758" cy="433229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308160CA-7526-4832-B6E1-71ED0C2136E6}"/>
              </a:ext>
            </a:extLst>
          </p:cNvPr>
          <p:cNvSpPr txBox="1"/>
          <p:nvPr userDrawn="1"/>
        </p:nvSpPr>
        <p:spPr>
          <a:xfrm>
            <a:off x="7236296" y="6384896"/>
            <a:ext cx="9361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FB1ED615-3513-4D77-AE2C-03693746B2EB}" type="slidenum">
              <a:rPr lang="de-DE" sz="1200" kern="1200" smtClean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de-DE" sz="1200" kern="1200" dirty="0">
              <a:solidFill>
                <a:schemeClr val="tx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230D821E-6DC8-4452-8246-D7F952208F24}"/>
              </a:ext>
            </a:extLst>
          </p:cNvPr>
          <p:cNvSpPr txBox="1"/>
          <p:nvPr userDrawn="1"/>
        </p:nvSpPr>
        <p:spPr>
          <a:xfrm>
            <a:off x="4211960" y="6077893"/>
            <a:ext cx="72008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pic>
        <p:nvPicPr>
          <p:cNvPr id="17" name="Picture 2" descr="https://www.iprocon.de/wp-content/uploads/2016/06/divider-logo.png">
            <a:extLst>
              <a:ext uri="{FF2B5EF4-FFF2-40B4-BE49-F238E27FC236}">
                <a16:creationId xmlns:a16="http://schemas.microsoft.com/office/drawing/2014/main" id="{0C8ABBA0-2B05-48CA-A829-5D5314322E3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796" y="6179017"/>
            <a:ext cx="224408" cy="119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itel 1">
            <a:extLst>
              <a:ext uri="{FF2B5EF4-FFF2-40B4-BE49-F238E27FC236}">
                <a16:creationId xmlns:a16="http://schemas.microsoft.com/office/drawing/2014/main" id="{3049DE63-A73D-4FD5-9ABB-8E64586CB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6995120" cy="1143000"/>
          </a:xfrm>
        </p:spPr>
        <p:txBody>
          <a:bodyPr/>
          <a:lstStyle>
            <a:lvl1pPr algn="l">
              <a:defRPr>
                <a:latin typeface="Raleway" panose="020B0503030101060003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9" name="Textplatzhalter 2">
            <a:extLst>
              <a:ext uri="{FF2B5EF4-FFF2-40B4-BE49-F238E27FC236}">
                <a16:creationId xmlns:a16="http://schemas.microsoft.com/office/drawing/2014/main" id="{8AD739E3-BDA6-4F8B-A306-7DD45E6124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42997CE5-51F7-4BE9-B9AF-0784AF14FC11}"/>
              </a:ext>
            </a:extLst>
          </p:cNvPr>
          <p:cNvSpPr txBox="1">
            <a:spLocks/>
          </p:cNvSpPr>
          <p:nvPr userDrawn="1"/>
        </p:nvSpPr>
        <p:spPr>
          <a:xfrm>
            <a:off x="457200" y="6340834"/>
            <a:ext cx="45902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SuccessFactors f. HCM-Kunden</a:t>
            </a:r>
          </a:p>
        </p:txBody>
      </p:sp>
    </p:spTree>
    <p:extLst>
      <p:ext uri="{BB962C8B-B14F-4D97-AF65-F5344CB8AC3E}">
        <p14:creationId xmlns:p14="http://schemas.microsoft.com/office/powerpoint/2010/main" val="4123054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/>
              <a:t>Insert page title (sentence case)</a:t>
            </a:r>
            <a:endParaRPr lang="en-US" dirty="0"/>
          </a:p>
        </p:txBody>
      </p:sp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7D2FDF6F-CB4A-4466-BD7A-5752E7DF3C70}"/>
              </a:ext>
            </a:extLst>
          </p:cNvPr>
          <p:cNvSpPr txBox="1">
            <a:spLocks/>
          </p:cNvSpPr>
          <p:nvPr userDrawn="1"/>
        </p:nvSpPr>
        <p:spPr>
          <a:xfrm>
            <a:off x="457200" y="6340834"/>
            <a:ext cx="45902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SuccessFactors f. HCM-Kunden</a:t>
            </a:r>
          </a:p>
        </p:txBody>
      </p:sp>
    </p:spTree>
    <p:extLst>
      <p:ext uri="{BB962C8B-B14F-4D97-AF65-F5344CB8AC3E}">
        <p14:creationId xmlns:p14="http://schemas.microsoft.com/office/powerpoint/2010/main" val="40655751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7">
          <p15:clr>
            <a:srgbClr val="FBAE40"/>
          </p15:clr>
        </p15:guide>
        <p15:guide id="2" orient="horz" pos="317">
          <p15:clr>
            <a:srgbClr val="FBAE40"/>
          </p15:clr>
        </p15:guide>
        <p15:guide id="3" pos="7364">
          <p15:clr>
            <a:srgbClr val="FBAE40"/>
          </p15:clr>
        </p15:guide>
        <p15:guide id="4" orient="horz" pos="551">
          <p15:clr>
            <a:srgbClr val="FBAE40"/>
          </p15:clr>
        </p15:guide>
        <p15:guide id="5" orient="horz" pos="399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9512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48478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7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60648"/>
            <a:ext cx="1270731" cy="1008112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35496" y="6330836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FB1ED615-3513-4D77-AE2C-03693746B2EB}" type="slidenum">
              <a:rPr lang="de-DE" sz="1600" b="1" smtClean="0">
                <a:solidFill>
                  <a:schemeClr val="bg1"/>
                </a:solidFill>
              </a:rPr>
              <a:pPr algn="ctr"/>
              <a:t>‹Nr.›</a:t>
            </a:fld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48E60B00-0C13-4F4D-B352-B846AB007075}"/>
              </a:ext>
            </a:extLst>
          </p:cNvPr>
          <p:cNvSpPr txBox="1"/>
          <p:nvPr userDrawn="1"/>
        </p:nvSpPr>
        <p:spPr>
          <a:xfrm>
            <a:off x="4211960" y="6077893"/>
            <a:ext cx="72008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pic>
        <p:nvPicPr>
          <p:cNvPr id="3074" name="Picture 14" descr="image001">
            <a:extLst>
              <a:ext uri="{FF2B5EF4-FFF2-40B4-BE49-F238E27FC236}">
                <a16:creationId xmlns:a16="http://schemas.microsoft.com/office/drawing/2014/main" id="{D065BA6B-23D1-441D-9F24-C51496FB789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6370" y="531341"/>
            <a:ext cx="188595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3656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slow">
    <p:wipe/>
  </p:transition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rgbClr val="145FA9"/>
          </a:solidFill>
          <a:latin typeface="Raleway" panose="020B0503030101060003" pitchFamily="34" charset="0"/>
          <a:ea typeface="Source Sans Pro" panose="020B0503030403020204" pitchFamily="34" charset="0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groups/4278743/4278743-6375341351785025538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adessagroup.com/sap-analytics-cloud-in-successfactors/" TargetMode="External"/><Relationship Id="rId2" Type="http://schemas.openxmlformats.org/officeDocument/2006/relationships/hyperlink" Target="https://adessagroup.com/sap-successfactors-reporting/" TargetMode="Externa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F512F6F-143D-4050-ADA2-2F5B83B642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6294" y="2156639"/>
            <a:ext cx="7622090" cy="624289"/>
          </a:xfrm>
        </p:spPr>
        <p:txBody>
          <a:bodyPr>
            <a:normAutofit fontScale="90000"/>
          </a:bodyPr>
          <a:lstStyle/>
          <a:p>
            <a:r>
              <a:rPr lang="en-US" dirty="0"/>
              <a:t>SAP SuccessFactors </a:t>
            </a:r>
            <a:r>
              <a:rPr lang="en-US" dirty="0" err="1"/>
              <a:t>für</a:t>
            </a:r>
            <a:r>
              <a:rPr lang="en-US" dirty="0"/>
              <a:t> SAP HCM </a:t>
            </a:r>
            <a:r>
              <a:rPr lang="en-US" dirty="0" err="1"/>
              <a:t>Kunden</a:t>
            </a:r>
            <a:br>
              <a:rPr lang="en-US" dirty="0"/>
            </a:br>
            <a:br>
              <a:rPr lang="en-US" dirty="0"/>
            </a:br>
            <a:r>
              <a:rPr lang="en-US" dirty="0"/>
              <a:t>Die </a:t>
            </a:r>
            <a:r>
              <a:rPr lang="en-US" dirty="0" err="1"/>
              <a:t>Vielfalt</a:t>
            </a:r>
            <a:r>
              <a:rPr lang="en-US" dirty="0"/>
              <a:t>: </a:t>
            </a:r>
            <a:r>
              <a:rPr lang="en-US" dirty="0" err="1"/>
              <a:t>Ihre</a:t>
            </a:r>
            <a:r>
              <a:rPr lang="en-US" dirty="0"/>
              <a:t> </a:t>
            </a:r>
            <a:r>
              <a:rPr lang="en-US" dirty="0" err="1"/>
              <a:t>Optionen</a:t>
            </a:r>
            <a:r>
              <a:rPr lang="en-US" dirty="0"/>
              <a:t> in die Cloud</a:t>
            </a:r>
            <a:br>
              <a:rPr lang="de-DE" dirty="0"/>
            </a:br>
            <a:endParaRPr lang="de-DE" dirty="0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DBFC3010-86E5-4D4C-8C2D-AF6D7E27BC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6294" y="3212976"/>
            <a:ext cx="6400800" cy="792088"/>
          </a:xfrm>
        </p:spPr>
        <p:txBody>
          <a:bodyPr/>
          <a:lstStyle/>
          <a:p>
            <a:r>
              <a:rPr lang="de-DE" dirty="0"/>
              <a:t>Frankfurt, den 26. September 2019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F4A3DAA-C499-4F44-BD78-D19568ABB7F9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/>
              <a:t>iProCon GmbH - Ihr Partner für Digitale Transformation im und durch das Personalmanagement</a:t>
            </a:r>
          </a:p>
          <a:p>
            <a:endParaRPr lang="de-DE" dirty="0"/>
          </a:p>
          <a:p>
            <a:r>
              <a:rPr lang="de-DE" dirty="0"/>
              <a:t>Jörg Edinger, iProCon</a:t>
            </a:r>
          </a:p>
          <a:p>
            <a:r>
              <a:rPr lang="de-DE" dirty="0"/>
              <a:t>Sven Ringling, </a:t>
            </a:r>
            <a:r>
              <a:rPr lang="de-DE" dirty="0" err="1"/>
              <a:t>Adessa</a:t>
            </a:r>
            <a:r>
              <a:rPr lang="de-DE" dirty="0"/>
              <a:t> Group</a:t>
            </a:r>
          </a:p>
        </p:txBody>
      </p:sp>
    </p:spTree>
    <p:extLst>
      <p:ext uri="{BB962C8B-B14F-4D97-AF65-F5344CB8AC3E}">
        <p14:creationId xmlns:p14="http://schemas.microsoft.com/office/powerpoint/2010/main" val="508565594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3ABE82-15CB-4F12-93F4-BB675DD22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Agenda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559A2F6-C145-46BE-AA15-67C64C08BB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/>
              <a:t>Strategie </a:t>
            </a:r>
            <a:r>
              <a:rPr lang="de-DE" dirty="0"/>
              <a:t>der SAP im HCM</a:t>
            </a:r>
          </a:p>
          <a:p>
            <a:r>
              <a:rPr lang="de-DE" dirty="0"/>
              <a:t>Cloud-</a:t>
            </a:r>
            <a:r>
              <a:rPr lang="de-DE" dirty="0" err="1"/>
              <a:t>Deployment</a:t>
            </a:r>
            <a:r>
              <a:rPr lang="de-DE" dirty="0"/>
              <a:t>-Szenarien</a:t>
            </a:r>
          </a:p>
          <a:p>
            <a:r>
              <a:rPr lang="de-DE" dirty="0"/>
              <a:t>Ihre Optionen</a:t>
            </a:r>
          </a:p>
          <a:p>
            <a:pPr lvl="1"/>
            <a:r>
              <a:rPr lang="de-DE" dirty="0"/>
              <a:t>Start mit </a:t>
            </a:r>
            <a:r>
              <a:rPr lang="de-DE" dirty="0" err="1"/>
              <a:t>Employee</a:t>
            </a:r>
            <a:r>
              <a:rPr lang="de-DE" dirty="0"/>
              <a:t> Central</a:t>
            </a:r>
          </a:p>
          <a:p>
            <a:pPr lvl="1"/>
            <a:r>
              <a:rPr lang="de-DE" dirty="0"/>
              <a:t>Start mit Talent Modulen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10453561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FFDA4-E87B-4A34-B16D-2B9B5EC0B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Was geht ab? </a:t>
            </a:r>
            <a:br>
              <a:rPr lang="de-CH" dirty="0"/>
            </a:br>
            <a:r>
              <a:rPr lang="de-CH" dirty="0"/>
              <a:t>Die SAP Strategie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14E3006-0027-466D-844B-6E2607E54D08}"/>
              </a:ext>
            </a:extLst>
          </p:cNvPr>
          <p:cNvSpPr/>
          <p:nvPr/>
        </p:nvSpPr>
        <p:spPr>
          <a:xfrm>
            <a:off x="1056743" y="2329504"/>
            <a:ext cx="1190034" cy="692351"/>
          </a:xfrm>
          <a:prstGeom prst="rect">
            <a:avLst/>
          </a:prstGeom>
          <a:noFill/>
        </p:spPr>
        <p:txBody>
          <a:bodyPr wrap="none" lIns="68562" tIns="34281" rIns="68562" bIns="34281">
            <a:spAutoFit/>
          </a:bodyPr>
          <a:lstStyle/>
          <a:p>
            <a:pPr algn="ctr"/>
            <a:r>
              <a:rPr lang="en-US" sz="4049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2025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0ADEDB-C0EF-467A-A439-DB75A85C89BF}"/>
              </a:ext>
            </a:extLst>
          </p:cNvPr>
          <p:cNvSpPr/>
          <p:nvPr/>
        </p:nvSpPr>
        <p:spPr>
          <a:xfrm>
            <a:off x="3697656" y="2050177"/>
            <a:ext cx="1190034" cy="692351"/>
          </a:xfrm>
          <a:prstGeom prst="rect">
            <a:avLst/>
          </a:prstGeom>
          <a:noFill/>
        </p:spPr>
        <p:txBody>
          <a:bodyPr wrap="none" lIns="68562" tIns="34281" rIns="68562" bIns="34281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49" b="1" dirty="0">
                <a:ln/>
                <a:solidFill>
                  <a:schemeClr val="accent3"/>
                </a:solidFill>
              </a:rPr>
              <a:t>2030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2B6DCC-B5A7-40F8-A5F0-252F3A8B32AE}"/>
              </a:ext>
            </a:extLst>
          </p:cNvPr>
          <p:cNvSpPr/>
          <p:nvPr/>
        </p:nvSpPr>
        <p:spPr>
          <a:xfrm>
            <a:off x="2187625" y="5110450"/>
            <a:ext cx="3030277" cy="392269"/>
          </a:xfrm>
          <a:prstGeom prst="rect">
            <a:avLst/>
          </a:prstGeom>
          <a:noFill/>
        </p:spPr>
        <p:txBody>
          <a:bodyPr wrap="square" lIns="68562" tIns="34281" rIns="68562" bIns="34281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de-CH" sz="2099" b="1" dirty="0">
                <a:ln/>
                <a:solidFill>
                  <a:schemeClr val="accent3"/>
                </a:solidFill>
              </a:rPr>
              <a:t>Kompatibilitätsmodus</a:t>
            </a:r>
          </a:p>
        </p:txBody>
      </p:sp>
      <p:pic>
        <p:nvPicPr>
          <p:cNvPr id="8" name="Picture 7" descr="SAP_SuccessF_horz_R_pos_blugld.png">
            <a:extLst>
              <a:ext uri="{FF2B5EF4-FFF2-40B4-BE49-F238E27FC236}">
                <a16:creationId xmlns:a16="http://schemas.microsoft.com/office/drawing/2014/main" id="{252CC54D-066D-42AC-9D56-2AE71E6AF8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4470" y="4100572"/>
            <a:ext cx="3357672" cy="40195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65F27E2-588F-48ED-A7B9-8765F028CE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644" y="2311731"/>
            <a:ext cx="2484932" cy="389132"/>
          </a:xfrm>
          <a:prstGeom prst="rect">
            <a:avLst/>
          </a:prstGeom>
        </p:spPr>
      </p:pic>
      <p:sp>
        <p:nvSpPr>
          <p:cNvPr id="12" name="Freeform 6">
            <a:extLst>
              <a:ext uri="{FF2B5EF4-FFF2-40B4-BE49-F238E27FC236}">
                <a16:creationId xmlns:a16="http://schemas.microsoft.com/office/drawing/2014/main" id="{8896F0A2-7675-460C-9E62-8858272A7894}"/>
              </a:ext>
            </a:extLst>
          </p:cNvPr>
          <p:cNvSpPr>
            <a:spLocks/>
          </p:cNvSpPr>
          <p:nvPr/>
        </p:nvSpPr>
        <p:spPr bwMode="auto">
          <a:xfrm>
            <a:off x="773199" y="3888979"/>
            <a:ext cx="1270238" cy="692318"/>
          </a:xfrm>
          <a:custGeom>
            <a:avLst/>
            <a:gdLst>
              <a:gd name="T0" fmla="*/ 323 w 361"/>
              <a:gd name="T1" fmla="*/ 117 h 197"/>
              <a:gd name="T2" fmla="*/ 323 w 361"/>
              <a:gd name="T3" fmla="*/ 117 h 197"/>
              <a:gd name="T4" fmla="*/ 274 w 361"/>
              <a:gd name="T5" fmla="*/ 68 h 197"/>
              <a:gd name="T6" fmla="*/ 271 w 361"/>
              <a:gd name="T7" fmla="*/ 68 h 197"/>
              <a:gd name="T8" fmla="*/ 195 w 361"/>
              <a:gd name="T9" fmla="*/ 0 h 197"/>
              <a:gd name="T10" fmla="*/ 118 w 361"/>
              <a:gd name="T11" fmla="*/ 69 h 197"/>
              <a:gd name="T12" fmla="*/ 96 w 361"/>
              <a:gd name="T13" fmla="*/ 64 h 197"/>
              <a:gd name="T14" fmla="*/ 37 w 361"/>
              <a:gd name="T15" fmla="*/ 117 h 197"/>
              <a:gd name="T16" fmla="*/ 0 w 361"/>
              <a:gd name="T17" fmla="*/ 157 h 197"/>
              <a:gd name="T18" fmla="*/ 40 w 361"/>
              <a:gd name="T19" fmla="*/ 197 h 197"/>
              <a:gd name="T20" fmla="*/ 320 w 361"/>
              <a:gd name="T21" fmla="*/ 197 h 197"/>
              <a:gd name="T22" fmla="*/ 320 w 361"/>
              <a:gd name="T23" fmla="*/ 197 h 197"/>
              <a:gd name="T24" fmla="*/ 321 w 361"/>
              <a:gd name="T25" fmla="*/ 197 h 197"/>
              <a:gd name="T26" fmla="*/ 361 w 361"/>
              <a:gd name="T27" fmla="*/ 157 h 197"/>
              <a:gd name="T28" fmla="*/ 323 w 361"/>
              <a:gd name="T29" fmla="*/ 117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61" h="197">
                <a:moveTo>
                  <a:pt x="323" y="117"/>
                </a:moveTo>
                <a:cubicBezTo>
                  <a:pt x="323" y="117"/>
                  <a:pt x="323" y="117"/>
                  <a:pt x="323" y="117"/>
                </a:cubicBezTo>
                <a:cubicBezTo>
                  <a:pt x="323" y="90"/>
                  <a:pt x="301" y="68"/>
                  <a:pt x="274" y="68"/>
                </a:cubicBezTo>
                <a:cubicBezTo>
                  <a:pt x="273" y="68"/>
                  <a:pt x="272" y="68"/>
                  <a:pt x="271" y="68"/>
                </a:cubicBezTo>
                <a:cubicBezTo>
                  <a:pt x="266" y="30"/>
                  <a:pt x="234" y="0"/>
                  <a:pt x="195" y="0"/>
                </a:cubicBezTo>
                <a:cubicBezTo>
                  <a:pt x="155" y="0"/>
                  <a:pt x="123" y="30"/>
                  <a:pt x="118" y="69"/>
                </a:cubicBezTo>
                <a:cubicBezTo>
                  <a:pt x="112" y="66"/>
                  <a:pt x="104" y="64"/>
                  <a:pt x="96" y="64"/>
                </a:cubicBezTo>
                <a:cubicBezTo>
                  <a:pt x="66" y="64"/>
                  <a:pt x="41" y="87"/>
                  <a:pt x="37" y="117"/>
                </a:cubicBezTo>
                <a:cubicBezTo>
                  <a:pt x="16" y="118"/>
                  <a:pt x="0" y="136"/>
                  <a:pt x="0" y="157"/>
                </a:cubicBezTo>
                <a:cubicBezTo>
                  <a:pt x="0" y="179"/>
                  <a:pt x="18" y="197"/>
                  <a:pt x="40" y="197"/>
                </a:cubicBezTo>
                <a:cubicBezTo>
                  <a:pt x="320" y="197"/>
                  <a:pt x="320" y="197"/>
                  <a:pt x="320" y="197"/>
                </a:cubicBezTo>
                <a:cubicBezTo>
                  <a:pt x="320" y="197"/>
                  <a:pt x="320" y="197"/>
                  <a:pt x="320" y="197"/>
                </a:cubicBezTo>
                <a:cubicBezTo>
                  <a:pt x="320" y="197"/>
                  <a:pt x="320" y="197"/>
                  <a:pt x="321" y="197"/>
                </a:cubicBezTo>
                <a:cubicBezTo>
                  <a:pt x="343" y="197"/>
                  <a:pt x="361" y="179"/>
                  <a:pt x="361" y="157"/>
                </a:cubicBezTo>
                <a:cubicBezTo>
                  <a:pt x="361" y="135"/>
                  <a:pt x="344" y="118"/>
                  <a:pt x="323" y="117"/>
                </a:cubicBezTo>
                <a:close/>
              </a:path>
            </a:pathLst>
          </a:custGeom>
          <a:noFill/>
          <a:ln w="76200">
            <a:solidFill>
              <a:schemeClr val="accent3">
                <a:lumMod val="50000"/>
              </a:schemeClr>
            </a:solidFill>
          </a:ln>
        </p:spPr>
        <p:txBody>
          <a:bodyPr vert="horz" wrap="square" lIns="68546" tIns="34273" rIns="68546" bIns="34273" numCol="1" anchor="t" anchorCtr="0" compatLnSpc="1">
            <a:prstTxWarp prst="textNoShape">
              <a:avLst/>
            </a:prstTxWarp>
          </a:bodyPr>
          <a:lstStyle/>
          <a:p>
            <a:pPr marL="257055" indent="-257055">
              <a:buFont typeface="Arial" panose="020B0604020202020204" pitchFamily="34" charset="0"/>
              <a:buChar char="•"/>
            </a:pPr>
            <a:endParaRPr lang="en-US" sz="135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3480665-7A25-4346-90AC-B197D8E27F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3371" y="3601377"/>
            <a:ext cx="1097193" cy="54128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BB6A613-36B2-413C-A3EC-5E572AB0DCA0}"/>
              </a:ext>
            </a:extLst>
          </p:cNvPr>
          <p:cNvSpPr/>
          <p:nvPr/>
        </p:nvSpPr>
        <p:spPr>
          <a:xfrm>
            <a:off x="4772689" y="2912457"/>
            <a:ext cx="1190034" cy="692351"/>
          </a:xfrm>
          <a:prstGeom prst="rect">
            <a:avLst/>
          </a:prstGeom>
          <a:noFill/>
        </p:spPr>
        <p:txBody>
          <a:bodyPr wrap="none" lIns="68562" tIns="34281" rIns="68562" bIns="34281">
            <a:spAutoFit/>
          </a:bodyPr>
          <a:lstStyle/>
          <a:p>
            <a:pPr algn="ctr"/>
            <a:r>
              <a:rPr lang="en-US" sz="4049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2023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CF6B76D-F636-48AF-B2AF-FA238113ACF0}"/>
              </a:ext>
            </a:extLst>
          </p:cNvPr>
          <p:cNvSpPr/>
          <p:nvPr/>
        </p:nvSpPr>
        <p:spPr>
          <a:xfrm>
            <a:off x="5781866" y="4606016"/>
            <a:ext cx="3030277" cy="1038343"/>
          </a:xfrm>
          <a:prstGeom prst="rect">
            <a:avLst/>
          </a:prstGeom>
          <a:noFill/>
        </p:spPr>
        <p:txBody>
          <a:bodyPr wrap="square" lIns="68562" tIns="34281" rIns="68562" bIns="34281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de-CH" sz="2099" b="1" dirty="0">
                <a:ln/>
                <a:solidFill>
                  <a:srgbClr val="92D050"/>
                </a:solidFill>
              </a:rPr>
              <a:t>SAP HCM </a:t>
            </a:r>
            <a:r>
              <a:rPr lang="de-CH" sz="2099" b="1" dirty="0" err="1">
                <a:ln/>
                <a:solidFill>
                  <a:srgbClr val="92D050"/>
                </a:solidFill>
              </a:rPr>
              <a:t>for</a:t>
            </a:r>
            <a:r>
              <a:rPr lang="de-CH" sz="2099" b="1" dirty="0">
                <a:ln/>
                <a:solidFill>
                  <a:srgbClr val="92D050"/>
                </a:solidFill>
              </a:rPr>
              <a:t> SAP S/4HANA, on-</a:t>
            </a:r>
            <a:r>
              <a:rPr lang="de-CH" sz="2099" b="1" dirty="0" err="1">
                <a:ln/>
                <a:solidFill>
                  <a:srgbClr val="92D050"/>
                </a:solidFill>
              </a:rPr>
              <a:t>premise</a:t>
            </a:r>
            <a:r>
              <a:rPr lang="de-CH" sz="2099" b="1" dirty="0">
                <a:ln/>
                <a:solidFill>
                  <a:srgbClr val="92D050"/>
                </a:solidFill>
              </a:rPr>
              <a:t> (HCM </a:t>
            </a:r>
            <a:r>
              <a:rPr lang="de-CH" sz="2099" b="1" dirty="0" err="1">
                <a:ln/>
                <a:solidFill>
                  <a:srgbClr val="92D050"/>
                </a:solidFill>
              </a:rPr>
              <a:t>Sidecar</a:t>
            </a:r>
            <a:r>
              <a:rPr lang="de-CH" sz="2099" b="1" dirty="0">
                <a:ln/>
                <a:solidFill>
                  <a:srgbClr val="92D05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687941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12" grpId="0" animBg="1"/>
      <p:bldP spid="11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5CE81C-7605-490B-BE72-BE895055C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6995120" cy="1143000"/>
          </a:xfrm>
        </p:spPr>
        <p:txBody>
          <a:bodyPr/>
          <a:lstStyle/>
          <a:p>
            <a:r>
              <a:rPr lang="de-DE" dirty="0"/>
              <a:t>Historie seit 1986</a:t>
            </a:r>
          </a:p>
        </p:txBody>
      </p:sp>
      <p:pic>
        <p:nvPicPr>
          <p:cNvPr id="7" name="Inhaltsplatzhalter 4">
            <a:extLst>
              <a:ext uri="{FF2B5EF4-FFF2-40B4-BE49-F238E27FC236}">
                <a16:creationId xmlns:a16="http://schemas.microsoft.com/office/drawing/2014/main" id="{EA79E45A-7255-439B-809B-782B7F3833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217" y="1682208"/>
            <a:ext cx="6945834" cy="3907032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733BE07F-1D8D-4C16-B622-1F8A66666F1A}"/>
              </a:ext>
            </a:extLst>
          </p:cNvPr>
          <p:cNvSpPr txBox="1"/>
          <p:nvPr/>
        </p:nvSpPr>
        <p:spPr>
          <a:xfrm>
            <a:off x="1248217" y="5661248"/>
            <a:ext cx="644630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/>
              <a:t>Quelle: </a:t>
            </a:r>
            <a:r>
              <a:rPr lang="de-DE" sz="1050" dirty="0">
                <a:hlinkClick r:id="rId3"/>
              </a:rPr>
              <a:t>https://www.linkedin.com/groups/4278743/4278743-6375341351785025538</a:t>
            </a:r>
            <a:r>
              <a:rPr lang="de-DE" sz="105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65197853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4F3DBD-47CC-4EC0-B853-C9D71665A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701845"/>
            <a:ext cx="6995120" cy="1143000"/>
          </a:xfrm>
        </p:spPr>
        <p:txBody>
          <a:bodyPr/>
          <a:lstStyle/>
          <a:p>
            <a:r>
              <a:rPr lang="de-DE" dirty="0"/>
              <a:t>SAP HCM Roadmap und Strategie - bisher</a:t>
            </a:r>
          </a:p>
        </p:txBody>
      </p:sp>
      <p:cxnSp>
        <p:nvCxnSpPr>
          <p:cNvPr id="4" name="Straight Arrow Connector 34">
            <a:extLst>
              <a:ext uri="{FF2B5EF4-FFF2-40B4-BE49-F238E27FC236}">
                <a16:creationId xmlns:a16="http://schemas.microsoft.com/office/drawing/2014/main" id="{49235B00-B5EF-4047-ADE6-FE65DA556695}"/>
              </a:ext>
            </a:extLst>
          </p:cNvPr>
          <p:cNvCxnSpPr>
            <a:cxnSpLocks/>
          </p:cNvCxnSpPr>
          <p:nvPr/>
        </p:nvCxnSpPr>
        <p:spPr>
          <a:xfrm>
            <a:off x="2391960" y="2994556"/>
            <a:ext cx="507658" cy="187297"/>
          </a:xfrm>
          <a:prstGeom prst="straightConnector1">
            <a:avLst/>
          </a:prstGeom>
          <a:ln w="31750">
            <a:solidFill>
              <a:srgbClr val="F0AB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>
            <a:extLst>
              <a:ext uri="{FF2B5EF4-FFF2-40B4-BE49-F238E27FC236}">
                <a16:creationId xmlns:a16="http://schemas.microsoft.com/office/drawing/2014/main" id="{1D1EE968-974A-4543-AB4A-67360769EF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tretch/>
        </p:blipFill>
        <p:spPr>
          <a:xfrm>
            <a:off x="2939587" y="2756053"/>
            <a:ext cx="1484613" cy="1507776"/>
          </a:xfrm>
          <a:prstGeom prst="rect">
            <a:avLst/>
          </a:prstGeom>
        </p:spPr>
      </p:pic>
      <p:sp>
        <p:nvSpPr>
          <p:cNvPr id="6" name="Oval 4">
            <a:extLst>
              <a:ext uri="{FF2B5EF4-FFF2-40B4-BE49-F238E27FC236}">
                <a16:creationId xmlns:a16="http://schemas.microsoft.com/office/drawing/2014/main" id="{1E8E9DF1-EA83-4B23-A289-BC475B986F9E}"/>
              </a:ext>
            </a:extLst>
          </p:cNvPr>
          <p:cNvSpPr>
            <a:spLocks noChangeAspect="1"/>
          </p:cNvSpPr>
          <p:nvPr/>
        </p:nvSpPr>
        <p:spPr>
          <a:xfrm>
            <a:off x="984143" y="1752674"/>
            <a:ext cx="1484613" cy="1484613"/>
          </a:xfrm>
          <a:prstGeom prst="ellipse">
            <a:avLst/>
          </a:prstGeom>
          <a:noFill/>
          <a:ln w="635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de-CH" sz="1350" dirty="0">
                <a:solidFill>
                  <a:schemeClr val="accent3"/>
                </a:solidFill>
              </a:rPr>
              <a:t>ERP</a:t>
            </a:r>
          </a:p>
          <a:p>
            <a:pPr algn="ctr"/>
            <a:endParaRPr lang="de-CH" sz="1350" dirty="0">
              <a:solidFill>
                <a:srgbClr val="A31E43"/>
              </a:solidFill>
            </a:endParaRPr>
          </a:p>
          <a:p>
            <a:pPr algn="ctr"/>
            <a:endParaRPr lang="de-CH" sz="1350" dirty="0">
              <a:solidFill>
                <a:srgbClr val="A31E43"/>
              </a:solidFill>
            </a:endParaRPr>
          </a:p>
          <a:p>
            <a:pPr algn="ctr"/>
            <a:endParaRPr lang="de-CH" sz="1350" dirty="0">
              <a:solidFill>
                <a:srgbClr val="A31E43"/>
              </a:solidFill>
            </a:endParaRPr>
          </a:p>
          <a:p>
            <a:pPr algn="ctr"/>
            <a:endParaRPr lang="de-CH" sz="1350" dirty="0">
              <a:solidFill>
                <a:srgbClr val="A31E43"/>
              </a:solidFill>
            </a:endParaRPr>
          </a:p>
        </p:txBody>
      </p:sp>
      <p:sp>
        <p:nvSpPr>
          <p:cNvPr id="7" name="Oval 7">
            <a:extLst>
              <a:ext uri="{FF2B5EF4-FFF2-40B4-BE49-F238E27FC236}">
                <a16:creationId xmlns:a16="http://schemas.microsoft.com/office/drawing/2014/main" id="{56835492-0E9B-4612-BB5E-5F24AF0BCA95}"/>
              </a:ext>
            </a:extLst>
          </p:cNvPr>
          <p:cNvSpPr>
            <a:spLocks noChangeAspect="1"/>
          </p:cNvSpPr>
          <p:nvPr/>
        </p:nvSpPr>
        <p:spPr>
          <a:xfrm>
            <a:off x="971600" y="3736861"/>
            <a:ext cx="1511606" cy="1511606"/>
          </a:xfrm>
          <a:prstGeom prst="ellipse">
            <a:avLst/>
          </a:prstGeom>
          <a:noFill/>
          <a:ln w="317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de-CH" sz="1350" b="1" dirty="0">
                <a:solidFill>
                  <a:schemeClr val="accent3"/>
                </a:solidFill>
              </a:rPr>
              <a:t>HCM</a:t>
            </a:r>
            <a:br>
              <a:rPr lang="de-CH" sz="1350" dirty="0">
                <a:solidFill>
                  <a:srgbClr val="A31E43"/>
                </a:solidFill>
              </a:rPr>
            </a:br>
            <a:endParaRPr lang="de-CH" sz="1350" dirty="0">
              <a:solidFill>
                <a:srgbClr val="A31E43"/>
              </a:solidFill>
            </a:endParaRPr>
          </a:p>
        </p:txBody>
      </p:sp>
      <p:sp>
        <p:nvSpPr>
          <p:cNvPr id="8" name="Oval 9">
            <a:extLst>
              <a:ext uri="{FF2B5EF4-FFF2-40B4-BE49-F238E27FC236}">
                <a16:creationId xmlns:a16="http://schemas.microsoft.com/office/drawing/2014/main" id="{33867698-3F21-44F5-B3AC-DD8192E8B8A3}"/>
              </a:ext>
            </a:extLst>
          </p:cNvPr>
          <p:cNvSpPr>
            <a:spLocks noChangeAspect="1"/>
          </p:cNvSpPr>
          <p:nvPr/>
        </p:nvSpPr>
        <p:spPr>
          <a:xfrm>
            <a:off x="1321555" y="2372063"/>
            <a:ext cx="809789" cy="809789"/>
          </a:xfrm>
          <a:prstGeom prst="ellipse">
            <a:avLst/>
          </a:prstGeom>
          <a:noFill/>
          <a:ln w="317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de-CH" sz="1350" b="1" dirty="0">
                <a:solidFill>
                  <a:schemeClr val="accent3"/>
                </a:solidFill>
              </a:rPr>
              <a:t>HCM</a:t>
            </a:r>
            <a:br>
              <a:rPr lang="de-CH" sz="1350" dirty="0">
                <a:solidFill>
                  <a:srgbClr val="A31E43"/>
                </a:solidFill>
              </a:rPr>
            </a:br>
            <a:endParaRPr lang="de-CH" sz="1350" dirty="0">
              <a:solidFill>
                <a:srgbClr val="A31E43"/>
              </a:solidFill>
            </a:endParaRPr>
          </a:p>
        </p:txBody>
      </p:sp>
      <p:sp>
        <p:nvSpPr>
          <p:cNvPr id="9" name="TextBox 15">
            <a:extLst>
              <a:ext uri="{FF2B5EF4-FFF2-40B4-BE49-F238E27FC236}">
                <a16:creationId xmlns:a16="http://schemas.microsoft.com/office/drawing/2014/main" id="{DA730AF4-416E-49B2-B27B-DD7BCE00CCFD}"/>
              </a:ext>
            </a:extLst>
          </p:cNvPr>
          <p:cNvSpPr txBox="1"/>
          <p:nvPr/>
        </p:nvSpPr>
        <p:spPr>
          <a:xfrm>
            <a:off x="1322054" y="2756054"/>
            <a:ext cx="80983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900" dirty="0"/>
              <a:t>(-31.12.2025)</a:t>
            </a:r>
          </a:p>
        </p:txBody>
      </p:sp>
      <p:sp>
        <p:nvSpPr>
          <p:cNvPr id="10" name="TextBox 16">
            <a:extLst>
              <a:ext uri="{FF2B5EF4-FFF2-40B4-BE49-F238E27FC236}">
                <a16:creationId xmlns:a16="http://schemas.microsoft.com/office/drawing/2014/main" id="{F787F490-88EA-404A-802D-82A194EA982D}"/>
              </a:ext>
            </a:extLst>
          </p:cNvPr>
          <p:cNvSpPr txBox="1"/>
          <p:nvPr/>
        </p:nvSpPr>
        <p:spPr>
          <a:xfrm>
            <a:off x="1321530" y="4467579"/>
            <a:ext cx="80983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900" dirty="0"/>
              <a:t>(-31.12.2025)</a:t>
            </a:r>
          </a:p>
        </p:txBody>
      </p:sp>
      <p:cxnSp>
        <p:nvCxnSpPr>
          <p:cNvPr id="11" name="Straight Arrow Connector 20">
            <a:extLst>
              <a:ext uri="{FF2B5EF4-FFF2-40B4-BE49-F238E27FC236}">
                <a16:creationId xmlns:a16="http://schemas.microsoft.com/office/drawing/2014/main" id="{2E568A33-007D-4BDC-A945-7E5F20C9B793}"/>
              </a:ext>
            </a:extLst>
          </p:cNvPr>
          <p:cNvCxnSpPr>
            <a:cxnSpLocks/>
            <a:stCxn id="7" idx="6"/>
            <a:endCxn id="20" idx="2"/>
          </p:cNvCxnSpPr>
          <p:nvPr/>
        </p:nvCxnSpPr>
        <p:spPr>
          <a:xfrm>
            <a:off x="2483206" y="4492664"/>
            <a:ext cx="2398234" cy="0"/>
          </a:xfrm>
          <a:prstGeom prst="straightConnector1">
            <a:avLst/>
          </a:prstGeom>
          <a:ln w="31750">
            <a:solidFill>
              <a:schemeClr val="accent3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23">
            <a:extLst>
              <a:ext uri="{FF2B5EF4-FFF2-40B4-BE49-F238E27FC236}">
                <a16:creationId xmlns:a16="http://schemas.microsoft.com/office/drawing/2014/main" id="{45F44D9A-3827-4D26-BA94-B5C3C9232196}"/>
              </a:ext>
            </a:extLst>
          </p:cNvPr>
          <p:cNvCxnSpPr>
            <a:cxnSpLocks/>
            <a:endCxn id="20" idx="0"/>
          </p:cNvCxnSpPr>
          <p:nvPr/>
        </p:nvCxnSpPr>
        <p:spPr>
          <a:xfrm>
            <a:off x="5636290" y="3181853"/>
            <a:ext cx="954" cy="555008"/>
          </a:xfrm>
          <a:prstGeom prst="straightConnector1">
            <a:avLst/>
          </a:prstGeom>
          <a:ln w="31750">
            <a:solidFill>
              <a:schemeClr val="accent3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26">
            <a:extLst>
              <a:ext uri="{FF2B5EF4-FFF2-40B4-BE49-F238E27FC236}">
                <a16:creationId xmlns:a16="http://schemas.microsoft.com/office/drawing/2014/main" id="{3600D10A-761D-4999-9DBC-2CF9143AB9CB}"/>
              </a:ext>
            </a:extLst>
          </p:cNvPr>
          <p:cNvCxnSpPr>
            <a:cxnSpLocks/>
            <a:stCxn id="6" idx="6"/>
          </p:cNvCxnSpPr>
          <p:nvPr/>
        </p:nvCxnSpPr>
        <p:spPr>
          <a:xfrm>
            <a:off x="2468756" y="2494981"/>
            <a:ext cx="2425227" cy="0"/>
          </a:xfrm>
          <a:prstGeom prst="straightConnector1">
            <a:avLst/>
          </a:prstGeom>
          <a:ln w="31750">
            <a:solidFill>
              <a:schemeClr val="accent3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30">
            <a:extLst>
              <a:ext uri="{FF2B5EF4-FFF2-40B4-BE49-F238E27FC236}">
                <a16:creationId xmlns:a16="http://schemas.microsoft.com/office/drawing/2014/main" id="{C1E71C42-7955-4772-B2BA-875D8651BF11}"/>
              </a:ext>
            </a:extLst>
          </p:cNvPr>
          <p:cNvCxnSpPr>
            <a:cxnSpLocks/>
            <a:stCxn id="8" idx="4"/>
            <a:endCxn id="7" idx="0"/>
          </p:cNvCxnSpPr>
          <p:nvPr/>
        </p:nvCxnSpPr>
        <p:spPr>
          <a:xfrm>
            <a:off x="1726449" y="3181853"/>
            <a:ext cx="954" cy="555008"/>
          </a:xfrm>
          <a:prstGeom prst="straightConnector1">
            <a:avLst/>
          </a:prstGeom>
          <a:ln w="31750">
            <a:solidFill>
              <a:schemeClr val="accent3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57">
            <a:extLst>
              <a:ext uri="{FF2B5EF4-FFF2-40B4-BE49-F238E27FC236}">
                <a16:creationId xmlns:a16="http://schemas.microsoft.com/office/drawing/2014/main" id="{99C4AC01-678C-4A25-B44E-4417AA01EC91}"/>
              </a:ext>
            </a:extLst>
          </p:cNvPr>
          <p:cNvCxnSpPr>
            <a:cxnSpLocks/>
          </p:cNvCxnSpPr>
          <p:nvPr/>
        </p:nvCxnSpPr>
        <p:spPr>
          <a:xfrm flipV="1">
            <a:off x="2394166" y="3764578"/>
            <a:ext cx="692686" cy="248757"/>
          </a:xfrm>
          <a:prstGeom prst="straightConnector1">
            <a:avLst/>
          </a:prstGeom>
          <a:ln w="31750">
            <a:solidFill>
              <a:srgbClr val="F0AB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59">
            <a:extLst>
              <a:ext uri="{FF2B5EF4-FFF2-40B4-BE49-F238E27FC236}">
                <a16:creationId xmlns:a16="http://schemas.microsoft.com/office/drawing/2014/main" id="{B010D5C1-58B3-489C-9D13-563B0940FD76}"/>
              </a:ext>
            </a:extLst>
          </p:cNvPr>
          <p:cNvCxnSpPr>
            <a:cxnSpLocks/>
          </p:cNvCxnSpPr>
          <p:nvPr/>
        </p:nvCxnSpPr>
        <p:spPr>
          <a:xfrm flipH="1">
            <a:off x="4481354" y="2994556"/>
            <a:ext cx="507658" cy="187297"/>
          </a:xfrm>
          <a:prstGeom prst="straightConnector1">
            <a:avLst/>
          </a:prstGeom>
          <a:ln w="31750">
            <a:solidFill>
              <a:srgbClr val="F0AB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60">
            <a:extLst>
              <a:ext uri="{FF2B5EF4-FFF2-40B4-BE49-F238E27FC236}">
                <a16:creationId xmlns:a16="http://schemas.microsoft.com/office/drawing/2014/main" id="{250550D3-6B3F-4B76-9825-41C4326EB160}"/>
              </a:ext>
            </a:extLst>
          </p:cNvPr>
          <p:cNvCxnSpPr>
            <a:cxnSpLocks/>
          </p:cNvCxnSpPr>
          <p:nvPr/>
        </p:nvCxnSpPr>
        <p:spPr>
          <a:xfrm flipH="1" flipV="1">
            <a:off x="4266169" y="3764578"/>
            <a:ext cx="692686" cy="248757"/>
          </a:xfrm>
          <a:prstGeom prst="straightConnector1">
            <a:avLst/>
          </a:prstGeom>
          <a:ln w="31750">
            <a:solidFill>
              <a:srgbClr val="F0AB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62">
            <a:extLst>
              <a:ext uri="{FF2B5EF4-FFF2-40B4-BE49-F238E27FC236}">
                <a16:creationId xmlns:a16="http://schemas.microsoft.com/office/drawing/2014/main" id="{2C54A8E6-E9B3-4084-88DA-F6FC3247787A}"/>
              </a:ext>
            </a:extLst>
          </p:cNvPr>
          <p:cNvSpPr txBox="1"/>
          <p:nvPr/>
        </p:nvSpPr>
        <p:spPr>
          <a:xfrm>
            <a:off x="5925708" y="5283649"/>
            <a:ext cx="20794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CH" sz="900" dirty="0"/>
              <a:t>**Aktueller Status, Änderungen möglich</a:t>
            </a:r>
          </a:p>
        </p:txBody>
      </p:sp>
      <p:sp>
        <p:nvSpPr>
          <p:cNvPr id="19" name="Rectangle 28">
            <a:extLst>
              <a:ext uri="{FF2B5EF4-FFF2-40B4-BE49-F238E27FC236}">
                <a16:creationId xmlns:a16="http://schemas.microsoft.com/office/drawing/2014/main" id="{D14F3E5B-8124-4E4B-A9D4-CDC048816470}"/>
              </a:ext>
            </a:extLst>
          </p:cNvPr>
          <p:cNvSpPr>
            <a:spLocks noChangeArrowheads="1"/>
          </p:cNvSpPr>
          <p:nvPr/>
        </p:nvSpPr>
        <p:spPr bwMode="gray">
          <a:xfrm>
            <a:off x="5636290" y="3747450"/>
            <a:ext cx="2617604" cy="1506812"/>
          </a:xfrm>
          <a:prstGeom prst="rect">
            <a:avLst/>
          </a:prstGeom>
          <a:solidFill>
            <a:schemeClr val="bg1">
              <a:lumMod val="85000"/>
            </a:schemeClr>
          </a:solidFill>
          <a:ln w="31750" algn="ctr">
            <a:solidFill>
              <a:srgbClr val="D9D9D9"/>
            </a:solidFill>
            <a:miter lim="800000"/>
            <a:headEnd/>
            <a:tailEnd/>
          </a:ln>
          <a:effectLst/>
        </p:spPr>
        <p:txBody>
          <a:bodyPr wrap="none" lIns="80979" tIns="0" rIns="215944" bIns="53986" anchor="ctr"/>
          <a:lstStyle/>
          <a:p>
            <a:pPr marL="271390" indent="-271390" algn="r"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de-CH" sz="900" b="1" dirty="0">
                <a:solidFill>
                  <a:srgbClr val="0070C0"/>
                </a:solidFill>
                <a:cs typeface="Arial" pitchFamily="34" charset="0"/>
              </a:rPr>
              <a:t>HCM-</a:t>
            </a:r>
            <a:r>
              <a:rPr lang="de-CH" sz="900" b="1" dirty="0" err="1">
                <a:solidFill>
                  <a:srgbClr val="0070C0"/>
                </a:solidFill>
                <a:cs typeface="Arial" pitchFamily="34" charset="0"/>
              </a:rPr>
              <a:t>Sidecar</a:t>
            </a:r>
            <a:r>
              <a:rPr lang="de-CH" sz="900" b="1" dirty="0">
                <a:solidFill>
                  <a:srgbClr val="0070C0"/>
                </a:solidFill>
                <a:cs typeface="Arial" pitchFamily="34" charset="0"/>
              </a:rPr>
              <a:t> **</a:t>
            </a:r>
          </a:p>
          <a:p>
            <a:pPr marL="271390" indent="-271390" algn="r"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de-CH" sz="900" b="1" dirty="0">
                <a:latin typeface="Century Gothic" pitchFamily="34" charset="0"/>
              </a:rPr>
              <a:t>Funktionsumfang </a:t>
            </a:r>
          </a:p>
          <a:p>
            <a:pPr marL="271390" indent="-271390" algn="r"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de-CH" sz="900" b="1" dirty="0">
                <a:latin typeface="Century Gothic" pitchFamily="34" charset="0"/>
              </a:rPr>
              <a:t>schliesst aus: </a:t>
            </a:r>
            <a:r>
              <a:rPr lang="de-CH" sz="900" dirty="0">
                <a:latin typeface="Century Gothic" pitchFamily="34" charset="0"/>
              </a:rPr>
              <a:t>**</a:t>
            </a:r>
          </a:p>
          <a:p>
            <a:pPr marL="271390" indent="-271390" algn="r"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</a:pPr>
            <a:r>
              <a:rPr lang="de-CH" sz="900" dirty="0">
                <a:latin typeface="Century Gothic" pitchFamily="34" charset="0"/>
              </a:rPr>
              <a:t>SAP E-Recruiting</a:t>
            </a:r>
          </a:p>
          <a:p>
            <a:pPr marL="271390" indent="-271390" algn="r"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</a:pPr>
            <a:r>
              <a:rPr lang="de-CH" sz="900" dirty="0">
                <a:latin typeface="Century Gothic" pitchFamily="34" charset="0"/>
              </a:rPr>
              <a:t>SAP Travel Management</a:t>
            </a:r>
            <a:br>
              <a:rPr lang="de-CH" sz="900" dirty="0">
                <a:latin typeface="Century Gothic" pitchFamily="34" charset="0"/>
              </a:rPr>
            </a:br>
            <a:r>
              <a:rPr lang="en-US" sz="900" dirty="0">
                <a:latin typeface="Century Gothic" pitchFamily="34" charset="0"/>
              </a:rPr>
              <a:t>SAP Learning Solution Java</a:t>
            </a:r>
            <a:br>
              <a:rPr lang="en-US" sz="900" dirty="0">
                <a:latin typeface="Century Gothic" pitchFamily="34" charset="0"/>
              </a:rPr>
            </a:br>
            <a:r>
              <a:rPr lang="en-US" sz="900" dirty="0" err="1">
                <a:latin typeface="Century Gothic" pitchFamily="34" charset="0"/>
              </a:rPr>
              <a:t>Komponenten</a:t>
            </a:r>
            <a:endParaRPr lang="de-CH" sz="900" dirty="0">
              <a:latin typeface="Century Gothic" pitchFamily="34" charset="0"/>
            </a:endParaRPr>
          </a:p>
        </p:txBody>
      </p:sp>
      <p:sp>
        <p:nvSpPr>
          <p:cNvPr id="20" name="Oval 11">
            <a:extLst>
              <a:ext uri="{FF2B5EF4-FFF2-40B4-BE49-F238E27FC236}">
                <a16:creationId xmlns:a16="http://schemas.microsoft.com/office/drawing/2014/main" id="{42487750-D616-4807-BE63-AE7B54D007CD}"/>
              </a:ext>
            </a:extLst>
          </p:cNvPr>
          <p:cNvSpPr>
            <a:spLocks noChangeAspect="1"/>
          </p:cNvSpPr>
          <p:nvPr/>
        </p:nvSpPr>
        <p:spPr>
          <a:xfrm>
            <a:off x="4881441" y="3736861"/>
            <a:ext cx="1511606" cy="1511606"/>
          </a:xfrm>
          <a:prstGeom prst="ellipse">
            <a:avLst/>
          </a:prstGeom>
          <a:solidFill>
            <a:schemeClr val="accent3"/>
          </a:solidFill>
          <a:ln w="317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de-CH" sz="1350" b="1" dirty="0">
                <a:solidFill>
                  <a:schemeClr val="bg1"/>
                </a:solidFill>
              </a:rPr>
              <a:t>HCM für S/4</a:t>
            </a:r>
            <a:br>
              <a:rPr lang="de-CH" sz="1350" dirty="0">
                <a:solidFill>
                  <a:schemeClr val="bg1"/>
                </a:solidFill>
              </a:rPr>
            </a:br>
            <a:endParaRPr lang="de-CH" sz="1350" dirty="0">
              <a:solidFill>
                <a:schemeClr val="bg1"/>
              </a:solidFill>
            </a:endParaRPr>
          </a:p>
        </p:txBody>
      </p:sp>
      <p:sp>
        <p:nvSpPr>
          <p:cNvPr id="21" name="TextBox 18">
            <a:extLst>
              <a:ext uri="{FF2B5EF4-FFF2-40B4-BE49-F238E27FC236}">
                <a16:creationId xmlns:a16="http://schemas.microsoft.com/office/drawing/2014/main" id="{F6B4C826-DD11-4F8D-AA44-B663E8B86B35}"/>
              </a:ext>
            </a:extLst>
          </p:cNvPr>
          <p:cNvSpPr txBox="1"/>
          <p:nvPr/>
        </p:nvSpPr>
        <p:spPr>
          <a:xfrm>
            <a:off x="4989320" y="4467579"/>
            <a:ext cx="129394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900" dirty="0">
                <a:solidFill>
                  <a:schemeClr val="bg1"/>
                </a:solidFill>
              </a:rPr>
              <a:t>(01.01.2023-31.12.2030</a:t>
            </a:r>
          </a:p>
        </p:txBody>
      </p:sp>
      <p:pic>
        <p:nvPicPr>
          <p:cNvPr id="22" name="Picture 66">
            <a:extLst>
              <a:ext uri="{FF2B5EF4-FFF2-40B4-BE49-F238E27FC236}">
                <a16:creationId xmlns:a16="http://schemas.microsoft.com/office/drawing/2014/main" id="{46EEE73B-15FE-482D-9287-88E8DE8CB32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8" r="12795"/>
          <a:stretch/>
        </p:blipFill>
        <p:spPr>
          <a:xfrm>
            <a:off x="3218012" y="3292617"/>
            <a:ext cx="933263" cy="161958"/>
          </a:xfrm>
          <a:prstGeom prst="rect">
            <a:avLst/>
          </a:prstGeom>
        </p:spPr>
      </p:pic>
      <p:sp>
        <p:nvSpPr>
          <p:cNvPr id="23" name="Oval 67">
            <a:extLst>
              <a:ext uri="{FF2B5EF4-FFF2-40B4-BE49-F238E27FC236}">
                <a16:creationId xmlns:a16="http://schemas.microsoft.com/office/drawing/2014/main" id="{F8978D33-ACBA-405B-963A-1E49E66DF59E}"/>
              </a:ext>
            </a:extLst>
          </p:cNvPr>
          <p:cNvSpPr>
            <a:spLocks noChangeAspect="1"/>
          </p:cNvSpPr>
          <p:nvPr/>
        </p:nvSpPr>
        <p:spPr>
          <a:xfrm>
            <a:off x="4909776" y="3764578"/>
            <a:ext cx="1457620" cy="1457620"/>
          </a:xfrm>
          <a:prstGeom prst="ellipse">
            <a:avLst/>
          </a:prstGeom>
          <a:noFill/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de-CH" sz="1350" dirty="0">
              <a:solidFill>
                <a:srgbClr val="A31E43"/>
              </a:solidFill>
            </a:endParaRPr>
          </a:p>
        </p:txBody>
      </p:sp>
      <p:sp>
        <p:nvSpPr>
          <p:cNvPr id="24" name="Rectangle 28">
            <a:extLst>
              <a:ext uri="{FF2B5EF4-FFF2-40B4-BE49-F238E27FC236}">
                <a16:creationId xmlns:a16="http://schemas.microsoft.com/office/drawing/2014/main" id="{709D5770-DF07-4F74-A55C-50EBAB5F4554}"/>
              </a:ext>
            </a:extLst>
          </p:cNvPr>
          <p:cNvSpPr>
            <a:spLocks noChangeArrowheads="1"/>
          </p:cNvSpPr>
          <p:nvPr/>
        </p:nvSpPr>
        <p:spPr bwMode="gray">
          <a:xfrm>
            <a:off x="5636290" y="2367276"/>
            <a:ext cx="2615458" cy="814576"/>
          </a:xfrm>
          <a:prstGeom prst="rect">
            <a:avLst/>
          </a:prstGeom>
          <a:solidFill>
            <a:schemeClr val="bg1">
              <a:lumMod val="85000"/>
            </a:schemeClr>
          </a:solidFill>
          <a:ln w="31750" algn="ctr">
            <a:solidFill>
              <a:srgbClr val="D9D9D9"/>
            </a:solidFill>
            <a:miter lim="800000"/>
            <a:headEnd/>
            <a:tailEnd/>
          </a:ln>
          <a:effectLst/>
        </p:spPr>
        <p:txBody>
          <a:bodyPr wrap="none" lIns="80979" tIns="80979" rIns="215944" bIns="53986" anchor="ctr"/>
          <a:lstStyle/>
          <a:p>
            <a:pPr marL="271390" indent="-271390" algn="r"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de-CH" sz="900" b="1" dirty="0">
                <a:solidFill>
                  <a:srgbClr val="0070C0"/>
                </a:solidFill>
                <a:cs typeface="Arial" pitchFamily="34" charset="0"/>
              </a:rPr>
              <a:t>Kompatibilitätsmodus **</a:t>
            </a:r>
          </a:p>
          <a:p>
            <a:pPr marL="271390" indent="-271390" algn="r"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de-CH" sz="900" b="1" dirty="0">
                <a:latin typeface="Century Gothic" pitchFamily="34" charset="0"/>
              </a:rPr>
              <a:t>Funktionsumfang </a:t>
            </a:r>
          </a:p>
          <a:p>
            <a:pPr marL="271390" indent="-271390" algn="r"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de-CH" sz="900" b="1" dirty="0">
                <a:latin typeface="Century Gothic" pitchFamily="34" charset="0"/>
              </a:rPr>
              <a:t>schliesst aus:</a:t>
            </a:r>
          </a:p>
          <a:p>
            <a:pPr marL="271390" indent="-271390" algn="r"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de-CH" sz="900" dirty="0">
                <a:latin typeface="Century Gothic" pitchFamily="34" charset="0"/>
              </a:rPr>
              <a:t>SAP E-Recruiting</a:t>
            </a:r>
            <a:endParaRPr lang="en-US" sz="900" dirty="0">
              <a:latin typeface="Century Gothic" pitchFamily="34" charset="0"/>
            </a:endParaRPr>
          </a:p>
          <a:p>
            <a:pPr marL="271390" indent="-271390" algn="r"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de-CH" sz="900" dirty="0">
                <a:latin typeface="Century Gothic" pitchFamily="34" charset="0"/>
              </a:rPr>
              <a:t>SAP Learning Solution</a:t>
            </a:r>
          </a:p>
        </p:txBody>
      </p:sp>
      <p:sp>
        <p:nvSpPr>
          <p:cNvPr id="25" name="Oval 28">
            <a:extLst>
              <a:ext uri="{FF2B5EF4-FFF2-40B4-BE49-F238E27FC236}">
                <a16:creationId xmlns:a16="http://schemas.microsoft.com/office/drawing/2014/main" id="{512446A9-ED05-4203-BC2E-529AE9D1F503}"/>
              </a:ext>
            </a:extLst>
          </p:cNvPr>
          <p:cNvSpPr>
            <a:spLocks noChangeAspect="1"/>
          </p:cNvSpPr>
          <p:nvPr/>
        </p:nvSpPr>
        <p:spPr>
          <a:xfrm>
            <a:off x="4893983" y="1752674"/>
            <a:ext cx="1484613" cy="1484613"/>
          </a:xfrm>
          <a:prstGeom prst="ellipse">
            <a:avLst/>
          </a:prstGeom>
          <a:noFill/>
          <a:ln w="635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de-CH" sz="1350" dirty="0">
                <a:solidFill>
                  <a:schemeClr val="accent3"/>
                </a:solidFill>
              </a:rPr>
              <a:t>S/4</a:t>
            </a:r>
          </a:p>
          <a:p>
            <a:pPr algn="ctr"/>
            <a:endParaRPr lang="de-CH" sz="1350" dirty="0">
              <a:solidFill>
                <a:srgbClr val="A31E43"/>
              </a:solidFill>
            </a:endParaRPr>
          </a:p>
          <a:p>
            <a:pPr algn="ctr"/>
            <a:endParaRPr lang="de-CH" sz="1350" dirty="0">
              <a:solidFill>
                <a:srgbClr val="A31E43"/>
              </a:solidFill>
            </a:endParaRPr>
          </a:p>
          <a:p>
            <a:pPr algn="ctr"/>
            <a:endParaRPr lang="de-CH" sz="1350" dirty="0">
              <a:solidFill>
                <a:srgbClr val="A31E43"/>
              </a:solidFill>
            </a:endParaRPr>
          </a:p>
          <a:p>
            <a:pPr algn="ctr"/>
            <a:endParaRPr lang="de-CH" sz="1350" dirty="0">
              <a:solidFill>
                <a:srgbClr val="A31E43"/>
              </a:solidFill>
            </a:endParaRPr>
          </a:p>
        </p:txBody>
      </p:sp>
      <p:sp>
        <p:nvSpPr>
          <p:cNvPr id="26" name="Oval 29">
            <a:extLst>
              <a:ext uri="{FF2B5EF4-FFF2-40B4-BE49-F238E27FC236}">
                <a16:creationId xmlns:a16="http://schemas.microsoft.com/office/drawing/2014/main" id="{D260611C-FA06-4995-9E75-CADC3E458BF0}"/>
              </a:ext>
            </a:extLst>
          </p:cNvPr>
          <p:cNvSpPr>
            <a:spLocks noChangeAspect="1"/>
          </p:cNvSpPr>
          <p:nvPr/>
        </p:nvSpPr>
        <p:spPr>
          <a:xfrm>
            <a:off x="5231395" y="2372063"/>
            <a:ext cx="809789" cy="809789"/>
          </a:xfrm>
          <a:prstGeom prst="ellipse">
            <a:avLst/>
          </a:prstGeom>
          <a:solidFill>
            <a:schemeClr val="accent3"/>
          </a:solidFill>
          <a:ln w="317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de-CH" sz="1350" b="1" dirty="0">
                <a:solidFill>
                  <a:schemeClr val="bg1"/>
                </a:solidFill>
              </a:rPr>
              <a:t>HCM</a:t>
            </a:r>
            <a:r>
              <a:rPr lang="de-CH" sz="1350" dirty="0">
                <a:solidFill>
                  <a:schemeClr val="bg1"/>
                </a:solidFill>
              </a:rPr>
              <a:t>*</a:t>
            </a:r>
            <a:br>
              <a:rPr lang="de-CH" sz="1350" dirty="0">
                <a:solidFill>
                  <a:schemeClr val="bg1"/>
                </a:solidFill>
              </a:rPr>
            </a:br>
            <a:endParaRPr lang="de-CH" sz="1350" dirty="0">
              <a:solidFill>
                <a:schemeClr val="bg1"/>
              </a:solidFill>
            </a:endParaRPr>
          </a:p>
        </p:txBody>
      </p:sp>
      <p:sp>
        <p:nvSpPr>
          <p:cNvPr id="27" name="TextBox 31">
            <a:extLst>
              <a:ext uri="{FF2B5EF4-FFF2-40B4-BE49-F238E27FC236}">
                <a16:creationId xmlns:a16="http://schemas.microsoft.com/office/drawing/2014/main" id="{0EA92847-BA86-4357-AC8A-D86F274E0E3C}"/>
              </a:ext>
            </a:extLst>
          </p:cNvPr>
          <p:cNvSpPr txBox="1"/>
          <p:nvPr/>
        </p:nvSpPr>
        <p:spPr>
          <a:xfrm>
            <a:off x="5257543" y="2759031"/>
            <a:ext cx="758542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825" dirty="0">
                <a:solidFill>
                  <a:schemeClr val="bg1"/>
                </a:solidFill>
              </a:rPr>
              <a:t>(-31.12.2025)</a:t>
            </a:r>
          </a:p>
        </p:txBody>
      </p:sp>
      <p:sp>
        <p:nvSpPr>
          <p:cNvPr id="28" name="Oval 32">
            <a:extLst>
              <a:ext uri="{FF2B5EF4-FFF2-40B4-BE49-F238E27FC236}">
                <a16:creationId xmlns:a16="http://schemas.microsoft.com/office/drawing/2014/main" id="{A37F2B1A-DC77-4E19-95D9-D8B299CD1304}"/>
              </a:ext>
            </a:extLst>
          </p:cNvPr>
          <p:cNvSpPr>
            <a:spLocks noChangeAspect="1"/>
          </p:cNvSpPr>
          <p:nvPr/>
        </p:nvSpPr>
        <p:spPr>
          <a:xfrm>
            <a:off x="5258388" y="2396663"/>
            <a:ext cx="755803" cy="755803"/>
          </a:xfrm>
          <a:prstGeom prst="ellipse">
            <a:avLst/>
          </a:prstGeom>
          <a:noFill/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de-CH" sz="1350" dirty="0">
              <a:solidFill>
                <a:srgbClr val="A31E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688783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D2C8CD-A547-4DEB-B8B7-A70ED7D3D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670938"/>
            <a:ext cx="6995120" cy="1143000"/>
          </a:xfrm>
        </p:spPr>
        <p:txBody>
          <a:bodyPr/>
          <a:lstStyle/>
          <a:p>
            <a:r>
              <a:rPr lang="de-DE" dirty="0"/>
              <a:t>SAP HCM Roadmap und Strategie – neu!</a:t>
            </a:r>
          </a:p>
        </p:txBody>
      </p:sp>
      <p:cxnSp>
        <p:nvCxnSpPr>
          <p:cNvPr id="62" name="Straight Arrow Connector 34">
            <a:extLst>
              <a:ext uri="{FF2B5EF4-FFF2-40B4-BE49-F238E27FC236}">
                <a16:creationId xmlns:a16="http://schemas.microsoft.com/office/drawing/2014/main" id="{6E8A4B47-4852-4FE0-B14F-5B7B3EE9549A}"/>
              </a:ext>
            </a:extLst>
          </p:cNvPr>
          <p:cNvCxnSpPr>
            <a:cxnSpLocks/>
          </p:cNvCxnSpPr>
          <p:nvPr/>
        </p:nvCxnSpPr>
        <p:spPr>
          <a:xfrm>
            <a:off x="2463968" y="2994556"/>
            <a:ext cx="507658" cy="187297"/>
          </a:xfrm>
          <a:prstGeom prst="straightConnector1">
            <a:avLst/>
          </a:prstGeom>
          <a:ln w="31750">
            <a:solidFill>
              <a:srgbClr val="F0AB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" name="Picture 2">
            <a:extLst>
              <a:ext uri="{FF2B5EF4-FFF2-40B4-BE49-F238E27FC236}">
                <a16:creationId xmlns:a16="http://schemas.microsoft.com/office/drawing/2014/main" id="{922EC3DA-5CED-4D7C-93D9-11BC5FF75A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tretch/>
        </p:blipFill>
        <p:spPr>
          <a:xfrm>
            <a:off x="3011595" y="2756053"/>
            <a:ext cx="1484613" cy="1507776"/>
          </a:xfrm>
          <a:prstGeom prst="rect">
            <a:avLst/>
          </a:prstGeom>
        </p:spPr>
      </p:pic>
      <p:sp>
        <p:nvSpPr>
          <p:cNvPr id="64" name="Oval 4">
            <a:extLst>
              <a:ext uri="{FF2B5EF4-FFF2-40B4-BE49-F238E27FC236}">
                <a16:creationId xmlns:a16="http://schemas.microsoft.com/office/drawing/2014/main" id="{C4DF9653-54AD-4B22-B49F-60CBABDFC7F6}"/>
              </a:ext>
            </a:extLst>
          </p:cNvPr>
          <p:cNvSpPr>
            <a:spLocks noChangeAspect="1"/>
          </p:cNvSpPr>
          <p:nvPr/>
        </p:nvSpPr>
        <p:spPr>
          <a:xfrm>
            <a:off x="1056151" y="1752674"/>
            <a:ext cx="1484613" cy="1484613"/>
          </a:xfrm>
          <a:prstGeom prst="ellipse">
            <a:avLst/>
          </a:prstGeom>
          <a:noFill/>
          <a:ln w="635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de-CH" sz="1350" dirty="0">
                <a:solidFill>
                  <a:schemeClr val="accent3"/>
                </a:solidFill>
              </a:rPr>
              <a:t>ERP</a:t>
            </a:r>
          </a:p>
          <a:p>
            <a:pPr algn="ctr"/>
            <a:endParaRPr lang="de-CH" sz="1350" dirty="0">
              <a:solidFill>
                <a:srgbClr val="A31E43"/>
              </a:solidFill>
            </a:endParaRPr>
          </a:p>
          <a:p>
            <a:pPr algn="ctr"/>
            <a:endParaRPr lang="de-CH" sz="1350" dirty="0">
              <a:solidFill>
                <a:srgbClr val="A31E43"/>
              </a:solidFill>
            </a:endParaRPr>
          </a:p>
          <a:p>
            <a:pPr algn="ctr"/>
            <a:endParaRPr lang="de-CH" sz="1350" dirty="0">
              <a:solidFill>
                <a:srgbClr val="A31E43"/>
              </a:solidFill>
            </a:endParaRPr>
          </a:p>
          <a:p>
            <a:pPr algn="ctr"/>
            <a:endParaRPr lang="de-CH" sz="1350" dirty="0">
              <a:solidFill>
                <a:srgbClr val="A31E43"/>
              </a:solidFill>
            </a:endParaRPr>
          </a:p>
        </p:txBody>
      </p:sp>
      <p:sp>
        <p:nvSpPr>
          <p:cNvPr id="65" name="Oval 7">
            <a:extLst>
              <a:ext uri="{FF2B5EF4-FFF2-40B4-BE49-F238E27FC236}">
                <a16:creationId xmlns:a16="http://schemas.microsoft.com/office/drawing/2014/main" id="{4D0D23EB-5140-430E-ADDB-CFC77C12C840}"/>
              </a:ext>
            </a:extLst>
          </p:cNvPr>
          <p:cNvSpPr>
            <a:spLocks noChangeAspect="1"/>
          </p:cNvSpPr>
          <p:nvPr/>
        </p:nvSpPr>
        <p:spPr>
          <a:xfrm>
            <a:off x="1043608" y="3736861"/>
            <a:ext cx="1511606" cy="1511606"/>
          </a:xfrm>
          <a:prstGeom prst="ellipse">
            <a:avLst/>
          </a:prstGeom>
          <a:noFill/>
          <a:ln w="317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de-CH" sz="1350" b="1" dirty="0">
                <a:solidFill>
                  <a:schemeClr val="accent3"/>
                </a:solidFill>
              </a:rPr>
              <a:t>HCM</a:t>
            </a:r>
            <a:br>
              <a:rPr lang="de-CH" sz="1350" dirty="0">
                <a:solidFill>
                  <a:srgbClr val="A31E43"/>
                </a:solidFill>
              </a:rPr>
            </a:br>
            <a:endParaRPr lang="de-CH" sz="1350" dirty="0">
              <a:solidFill>
                <a:srgbClr val="A31E43"/>
              </a:solidFill>
            </a:endParaRPr>
          </a:p>
        </p:txBody>
      </p:sp>
      <p:sp>
        <p:nvSpPr>
          <p:cNvPr id="66" name="Oval 9">
            <a:extLst>
              <a:ext uri="{FF2B5EF4-FFF2-40B4-BE49-F238E27FC236}">
                <a16:creationId xmlns:a16="http://schemas.microsoft.com/office/drawing/2014/main" id="{C3ACB83C-0B62-483C-8543-833718831D48}"/>
              </a:ext>
            </a:extLst>
          </p:cNvPr>
          <p:cNvSpPr>
            <a:spLocks noChangeAspect="1"/>
          </p:cNvSpPr>
          <p:nvPr/>
        </p:nvSpPr>
        <p:spPr>
          <a:xfrm>
            <a:off x="1393563" y="2372063"/>
            <a:ext cx="809789" cy="809789"/>
          </a:xfrm>
          <a:prstGeom prst="ellipse">
            <a:avLst/>
          </a:prstGeom>
          <a:noFill/>
          <a:ln w="317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de-CH" sz="1350" b="1" dirty="0">
                <a:solidFill>
                  <a:schemeClr val="accent3"/>
                </a:solidFill>
              </a:rPr>
              <a:t>HCM</a:t>
            </a:r>
            <a:br>
              <a:rPr lang="de-CH" sz="1350" dirty="0">
                <a:solidFill>
                  <a:srgbClr val="A31E43"/>
                </a:solidFill>
              </a:rPr>
            </a:br>
            <a:endParaRPr lang="de-CH" sz="1350" dirty="0">
              <a:solidFill>
                <a:srgbClr val="A31E43"/>
              </a:solidFill>
            </a:endParaRPr>
          </a:p>
        </p:txBody>
      </p:sp>
      <p:sp>
        <p:nvSpPr>
          <p:cNvPr id="67" name="TextBox 15">
            <a:extLst>
              <a:ext uri="{FF2B5EF4-FFF2-40B4-BE49-F238E27FC236}">
                <a16:creationId xmlns:a16="http://schemas.microsoft.com/office/drawing/2014/main" id="{9944DD5F-7146-4F91-99AC-13E65278D2BE}"/>
              </a:ext>
            </a:extLst>
          </p:cNvPr>
          <p:cNvSpPr txBox="1"/>
          <p:nvPr/>
        </p:nvSpPr>
        <p:spPr>
          <a:xfrm>
            <a:off x="1394062" y="2756054"/>
            <a:ext cx="80983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900" dirty="0"/>
              <a:t>(-31.12.2025)</a:t>
            </a:r>
          </a:p>
        </p:txBody>
      </p:sp>
      <p:sp>
        <p:nvSpPr>
          <p:cNvPr id="68" name="TextBox 16">
            <a:extLst>
              <a:ext uri="{FF2B5EF4-FFF2-40B4-BE49-F238E27FC236}">
                <a16:creationId xmlns:a16="http://schemas.microsoft.com/office/drawing/2014/main" id="{95C17023-7345-41FD-8B1E-1B6AEA652DB6}"/>
              </a:ext>
            </a:extLst>
          </p:cNvPr>
          <p:cNvSpPr txBox="1"/>
          <p:nvPr/>
        </p:nvSpPr>
        <p:spPr>
          <a:xfrm>
            <a:off x="1393538" y="4467579"/>
            <a:ext cx="80983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900" dirty="0"/>
              <a:t>(-31.12.2025)</a:t>
            </a:r>
          </a:p>
        </p:txBody>
      </p:sp>
      <p:cxnSp>
        <p:nvCxnSpPr>
          <p:cNvPr id="69" name="Straight Arrow Connector 20">
            <a:extLst>
              <a:ext uri="{FF2B5EF4-FFF2-40B4-BE49-F238E27FC236}">
                <a16:creationId xmlns:a16="http://schemas.microsoft.com/office/drawing/2014/main" id="{A31ADC58-88C0-435D-B014-4B0E8460EB58}"/>
              </a:ext>
            </a:extLst>
          </p:cNvPr>
          <p:cNvCxnSpPr>
            <a:cxnSpLocks/>
            <a:stCxn id="65" idx="6"/>
            <a:endCxn id="78" idx="2"/>
          </p:cNvCxnSpPr>
          <p:nvPr/>
        </p:nvCxnSpPr>
        <p:spPr>
          <a:xfrm>
            <a:off x="2555214" y="4492664"/>
            <a:ext cx="2398234" cy="0"/>
          </a:xfrm>
          <a:prstGeom prst="straightConnector1">
            <a:avLst/>
          </a:prstGeom>
          <a:ln w="31750">
            <a:solidFill>
              <a:schemeClr val="accent3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23">
            <a:extLst>
              <a:ext uri="{FF2B5EF4-FFF2-40B4-BE49-F238E27FC236}">
                <a16:creationId xmlns:a16="http://schemas.microsoft.com/office/drawing/2014/main" id="{48E042F7-7338-4DE5-A150-DCD902F1A7D6}"/>
              </a:ext>
            </a:extLst>
          </p:cNvPr>
          <p:cNvCxnSpPr>
            <a:cxnSpLocks/>
            <a:endCxn id="78" idx="0"/>
          </p:cNvCxnSpPr>
          <p:nvPr/>
        </p:nvCxnSpPr>
        <p:spPr>
          <a:xfrm>
            <a:off x="5708298" y="3181853"/>
            <a:ext cx="954" cy="555008"/>
          </a:xfrm>
          <a:prstGeom prst="straightConnector1">
            <a:avLst/>
          </a:prstGeom>
          <a:ln w="31750">
            <a:solidFill>
              <a:schemeClr val="accent3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26">
            <a:extLst>
              <a:ext uri="{FF2B5EF4-FFF2-40B4-BE49-F238E27FC236}">
                <a16:creationId xmlns:a16="http://schemas.microsoft.com/office/drawing/2014/main" id="{FEBC4AE8-C657-4EEA-8C20-4975ACB46C37}"/>
              </a:ext>
            </a:extLst>
          </p:cNvPr>
          <p:cNvCxnSpPr>
            <a:cxnSpLocks/>
            <a:stCxn id="64" idx="6"/>
          </p:cNvCxnSpPr>
          <p:nvPr/>
        </p:nvCxnSpPr>
        <p:spPr>
          <a:xfrm>
            <a:off x="2540764" y="2494981"/>
            <a:ext cx="2425227" cy="0"/>
          </a:xfrm>
          <a:prstGeom prst="straightConnector1">
            <a:avLst/>
          </a:prstGeom>
          <a:ln w="31750">
            <a:solidFill>
              <a:schemeClr val="accent3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30">
            <a:extLst>
              <a:ext uri="{FF2B5EF4-FFF2-40B4-BE49-F238E27FC236}">
                <a16:creationId xmlns:a16="http://schemas.microsoft.com/office/drawing/2014/main" id="{A0A97AE6-375D-4E04-B870-AD46C9200E9C}"/>
              </a:ext>
            </a:extLst>
          </p:cNvPr>
          <p:cNvCxnSpPr>
            <a:cxnSpLocks/>
            <a:stCxn id="66" idx="4"/>
            <a:endCxn id="65" idx="0"/>
          </p:cNvCxnSpPr>
          <p:nvPr/>
        </p:nvCxnSpPr>
        <p:spPr>
          <a:xfrm>
            <a:off x="1798457" y="3181853"/>
            <a:ext cx="954" cy="555008"/>
          </a:xfrm>
          <a:prstGeom prst="straightConnector1">
            <a:avLst/>
          </a:prstGeom>
          <a:ln w="31750">
            <a:solidFill>
              <a:schemeClr val="accent3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57">
            <a:extLst>
              <a:ext uri="{FF2B5EF4-FFF2-40B4-BE49-F238E27FC236}">
                <a16:creationId xmlns:a16="http://schemas.microsoft.com/office/drawing/2014/main" id="{693884F7-7C0A-4243-86E3-E6F9FC65130D}"/>
              </a:ext>
            </a:extLst>
          </p:cNvPr>
          <p:cNvCxnSpPr>
            <a:cxnSpLocks/>
          </p:cNvCxnSpPr>
          <p:nvPr/>
        </p:nvCxnSpPr>
        <p:spPr>
          <a:xfrm flipV="1">
            <a:off x="2466174" y="3764578"/>
            <a:ext cx="692686" cy="248757"/>
          </a:xfrm>
          <a:prstGeom prst="straightConnector1">
            <a:avLst/>
          </a:prstGeom>
          <a:ln w="31750">
            <a:solidFill>
              <a:srgbClr val="F0AB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59">
            <a:extLst>
              <a:ext uri="{FF2B5EF4-FFF2-40B4-BE49-F238E27FC236}">
                <a16:creationId xmlns:a16="http://schemas.microsoft.com/office/drawing/2014/main" id="{9E38A8BB-D391-4620-8A91-5263F0F51F99}"/>
              </a:ext>
            </a:extLst>
          </p:cNvPr>
          <p:cNvCxnSpPr>
            <a:cxnSpLocks/>
          </p:cNvCxnSpPr>
          <p:nvPr/>
        </p:nvCxnSpPr>
        <p:spPr>
          <a:xfrm flipH="1">
            <a:off x="4553362" y="2994556"/>
            <a:ext cx="507658" cy="187297"/>
          </a:xfrm>
          <a:prstGeom prst="straightConnector1">
            <a:avLst/>
          </a:prstGeom>
          <a:ln w="31750">
            <a:solidFill>
              <a:srgbClr val="F0AB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60">
            <a:extLst>
              <a:ext uri="{FF2B5EF4-FFF2-40B4-BE49-F238E27FC236}">
                <a16:creationId xmlns:a16="http://schemas.microsoft.com/office/drawing/2014/main" id="{C228F266-88BD-47DD-A0F8-BC47339ADEEF}"/>
              </a:ext>
            </a:extLst>
          </p:cNvPr>
          <p:cNvCxnSpPr>
            <a:cxnSpLocks/>
          </p:cNvCxnSpPr>
          <p:nvPr/>
        </p:nvCxnSpPr>
        <p:spPr>
          <a:xfrm flipH="1" flipV="1">
            <a:off x="4338177" y="3764578"/>
            <a:ext cx="692686" cy="248757"/>
          </a:xfrm>
          <a:prstGeom prst="straightConnector1">
            <a:avLst/>
          </a:prstGeom>
          <a:ln w="31750">
            <a:solidFill>
              <a:srgbClr val="F0AB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62">
            <a:extLst>
              <a:ext uri="{FF2B5EF4-FFF2-40B4-BE49-F238E27FC236}">
                <a16:creationId xmlns:a16="http://schemas.microsoft.com/office/drawing/2014/main" id="{300F7A1F-8850-4239-B8FB-43A67B728900}"/>
              </a:ext>
            </a:extLst>
          </p:cNvPr>
          <p:cNvSpPr txBox="1"/>
          <p:nvPr/>
        </p:nvSpPr>
        <p:spPr>
          <a:xfrm>
            <a:off x="4726534" y="5283649"/>
            <a:ext cx="335059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CH" sz="900" dirty="0"/>
              <a:t>**Aktueller Status, gemäß Ankündigung DSAG Jahreskongress 2019</a:t>
            </a:r>
          </a:p>
        </p:txBody>
      </p:sp>
      <p:sp>
        <p:nvSpPr>
          <p:cNvPr id="77" name="Rectangle 28">
            <a:extLst>
              <a:ext uri="{FF2B5EF4-FFF2-40B4-BE49-F238E27FC236}">
                <a16:creationId xmlns:a16="http://schemas.microsoft.com/office/drawing/2014/main" id="{D7776B79-976E-4CBB-BA20-4D910E538ED4}"/>
              </a:ext>
            </a:extLst>
          </p:cNvPr>
          <p:cNvSpPr>
            <a:spLocks noChangeArrowheads="1"/>
          </p:cNvSpPr>
          <p:nvPr/>
        </p:nvSpPr>
        <p:spPr bwMode="gray">
          <a:xfrm>
            <a:off x="5708298" y="3747450"/>
            <a:ext cx="2617604" cy="1506812"/>
          </a:xfrm>
          <a:prstGeom prst="rect">
            <a:avLst/>
          </a:prstGeom>
          <a:solidFill>
            <a:schemeClr val="bg1">
              <a:lumMod val="85000"/>
            </a:schemeClr>
          </a:solidFill>
          <a:ln w="31750" algn="ctr">
            <a:solidFill>
              <a:srgbClr val="D9D9D9"/>
            </a:solidFill>
            <a:miter lim="800000"/>
            <a:headEnd/>
            <a:tailEnd/>
          </a:ln>
          <a:effectLst/>
        </p:spPr>
        <p:txBody>
          <a:bodyPr wrap="none" lIns="80979" tIns="0" rIns="215944" bIns="53986" anchor="ctr"/>
          <a:lstStyle/>
          <a:p>
            <a:pPr marL="271390" indent="-271390" algn="r"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de-CH" sz="900" b="1" dirty="0">
                <a:solidFill>
                  <a:srgbClr val="0070C0"/>
                </a:solidFill>
                <a:cs typeface="Arial" pitchFamily="34" charset="0"/>
              </a:rPr>
              <a:t>S/4HANA inkl. HCM **</a:t>
            </a:r>
          </a:p>
          <a:p>
            <a:pPr marL="271390" indent="-271390" algn="r"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de-CH" sz="900" b="1" dirty="0">
                <a:latin typeface="Century Gothic" pitchFamily="34" charset="0"/>
              </a:rPr>
              <a:t>Funktionsumfang </a:t>
            </a:r>
          </a:p>
          <a:p>
            <a:pPr marL="271390" indent="-271390" algn="r"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de-CH" sz="900" b="1" dirty="0">
                <a:latin typeface="Century Gothic" pitchFamily="34" charset="0"/>
              </a:rPr>
              <a:t>schliesst aus: </a:t>
            </a:r>
            <a:endParaRPr lang="de-CH" sz="900" dirty="0">
              <a:latin typeface="Century Gothic" pitchFamily="34" charset="0"/>
            </a:endParaRPr>
          </a:p>
          <a:p>
            <a:pPr marL="271390" indent="-271390" algn="r"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</a:pPr>
            <a:r>
              <a:rPr lang="de-CH" sz="900" dirty="0">
                <a:latin typeface="Century Gothic" pitchFamily="34" charset="0"/>
              </a:rPr>
              <a:t>SAP E-Recruiting</a:t>
            </a:r>
          </a:p>
          <a:p>
            <a:pPr marL="271390" indent="-271390" algn="r"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</a:pPr>
            <a:r>
              <a:rPr lang="de-CH" sz="900" dirty="0">
                <a:latin typeface="Century Gothic" pitchFamily="34" charset="0"/>
              </a:rPr>
              <a:t>SAP Travel Management</a:t>
            </a:r>
            <a:br>
              <a:rPr lang="de-CH" sz="900" dirty="0">
                <a:latin typeface="Century Gothic" pitchFamily="34" charset="0"/>
              </a:rPr>
            </a:br>
            <a:r>
              <a:rPr lang="en-US" sz="900" dirty="0">
                <a:latin typeface="Century Gothic" pitchFamily="34" charset="0"/>
              </a:rPr>
              <a:t>SAP Learning Solution Java</a:t>
            </a:r>
            <a:br>
              <a:rPr lang="en-US" sz="900" dirty="0">
                <a:latin typeface="Century Gothic" pitchFamily="34" charset="0"/>
              </a:rPr>
            </a:br>
            <a:r>
              <a:rPr lang="en-US" sz="900" dirty="0" err="1">
                <a:latin typeface="Century Gothic" pitchFamily="34" charset="0"/>
              </a:rPr>
              <a:t>Komponenten</a:t>
            </a:r>
            <a:endParaRPr lang="de-CH" sz="900" dirty="0">
              <a:latin typeface="Century Gothic" pitchFamily="34" charset="0"/>
            </a:endParaRPr>
          </a:p>
        </p:txBody>
      </p:sp>
      <p:sp>
        <p:nvSpPr>
          <p:cNvPr id="78" name="Oval 11">
            <a:extLst>
              <a:ext uri="{FF2B5EF4-FFF2-40B4-BE49-F238E27FC236}">
                <a16:creationId xmlns:a16="http://schemas.microsoft.com/office/drawing/2014/main" id="{52C8D816-A607-47B5-8B1F-549C57F290D0}"/>
              </a:ext>
            </a:extLst>
          </p:cNvPr>
          <p:cNvSpPr>
            <a:spLocks noChangeAspect="1"/>
          </p:cNvSpPr>
          <p:nvPr/>
        </p:nvSpPr>
        <p:spPr>
          <a:xfrm>
            <a:off x="4953449" y="3736861"/>
            <a:ext cx="1511606" cy="1511606"/>
          </a:xfrm>
          <a:prstGeom prst="ellipse">
            <a:avLst/>
          </a:prstGeom>
          <a:solidFill>
            <a:schemeClr val="accent3"/>
          </a:solidFill>
          <a:ln w="317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br>
              <a:rPr lang="de-CH" sz="1350" b="1" dirty="0">
                <a:solidFill>
                  <a:schemeClr val="bg1"/>
                </a:solidFill>
              </a:rPr>
            </a:br>
            <a:r>
              <a:rPr lang="de-CH" sz="1350" b="1" dirty="0">
                <a:solidFill>
                  <a:schemeClr val="bg1"/>
                </a:solidFill>
              </a:rPr>
              <a:t>HCM </a:t>
            </a:r>
            <a:br>
              <a:rPr lang="de-CH" sz="1350" b="1" dirty="0">
                <a:solidFill>
                  <a:schemeClr val="bg1"/>
                </a:solidFill>
              </a:rPr>
            </a:br>
            <a:r>
              <a:rPr lang="de-CH" sz="1350" b="1" dirty="0" err="1">
                <a:solidFill>
                  <a:schemeClr val="bg1"/>
                </a:solidFill>
              </a:rPr>
              <a:t>embedded</a:t>
            </a:r>
            <a:endParaRPr lang="de-CH" sz="1350" b="1" dirty="0">
              <a:solidFill>
                <a:schemeClr val="bg1"/>
              </a:solidFill>
            </a:endParaRPr>
          </a:p>
          <a:p>
            <a:pPr algn="ctr"/>
            <a:r>
              <a:rPr lang="de-CH" sz="1350" b="1" dirty="0">
                <a:solidFill>
                  <a:schemeClr val="bg1"/>
                </a:solidFill>
              </a:rPr>
              <a:t>in S/4 HANA</a:t>
            </a:r>
          </a:p>
          <a:p>
            <a:pPr algn="ctr"/>
            <a:br>
              <a:rPr lang="de-CH" sz="1350" dirty="0">
                <a:solidFill>
                  <a:schemeClr val="bg1"/>
                </a:solidFill>
              </a:rPr>
            </a:br>
            <a:endParaRPr lang="de-CH" sz="1350" dirty="0">
              <a:solidFill>
                <a:schemeClr val="bg1"/>
              </a:solidFill>
            </a:endParaRPr>
          </a:p>
        </p:txBody>
      </p:sp>
      <p:sp>
        <p:nvSpPr>
          <p:cNvPr id="79" name="TextBox 18">
            <a:extLst>
              <a:ext uri="{FF2B5EF4-FFF2-40B4-BE49-F238E27FC236}">
                <a16:creationId xmlns:a16="http://schemas.microsoft.com/office/drawing/2014/main" id="{336B51A1-ED8B-4C00-ADAE-5E3F724C54E1}"/>
              </a:ext>
            </a:extLst>
          </p:cNvPr>
          <p:cNvSpPr txBox="1"/>
          <p:nvPr/>
        </p:nvSpPr>
        <p:spPr>
          <a:xfrm>
            <a:off x="5314601" y="4685736"/>
            <a:ext cx="78739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900" dirty="0">
                <a:solidFill>
                  <a:schemeClr val="bg1"/>
                </a:solidFill>
              </a:rPr>
              <a:t>(ab Q3 2022)</a:t>
            </a:r>
          </a:p>
        </p:txBody>
      </p:sp>
      <p:pic>
        <p:nvPicPr>
          <p:cNvPr id="80" name="Picture 66">
            <a:extLst>
              <a:ext uri="{FF2B5EF4-FFF2-40B4-BE49-F238E27FC236}">
                <a16:creationId xmlns:a16="http://schemas.microsoft.com/office/drawing/2014/main" id="{4B26B254-A6BE-4D53-8AE5-8B9FF241176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8" r="12795"/>
          <a:stretch/>
        </p:blipFill>
        <p:spPr>
          <a:xfrm>
            <a:off x="3290020" y="3292617"/>
            <a:ext cx="933263" cy="161958"/>
          </a:xfrm>
          <a:prstGeom prst="rect">
            <a:avLst/>
          </a:prstGeom>
        </p:spPr>
      </p:pic>
      <p:sp>
        <p:nvSpPr>
          <p:cNvPr id="81" name="Oval 67">
            <a:extLst>
              <a:ext uri="{FF2B5EF4-FFF2-40B4-BE49-F238E27FC236}">
                <a16:creationId xmlns:a16="http://schemas.microsoft.com/office/drawing/2014/main" id="{383B2F32-D32D-48A5-9A9D-6D578F3D5BB0}"/>
              </a:ext>
            </a:extLst>
          </p:cNvPr>
          <p:cNvSpPr>
            <a:spLocks noChangeAspect="1"/>
          </p:cNvSpPr>
          <p:nvPr/>
        </p:nvSpPr>
        <p:spPr>
          <a:xfrm>
            <a:off x="4981784" y="3764578"/>
            <a:ext cx="1457620" cy="1457620"/>
          </a:xfrm>
          <a:prstGeom prst="ellipse">
            <a:avLst/>
          </a:prstGeom>
          <a:noFill/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de-CH" sz="1350" dirty="0">
              <a:solidFill>
                <a:srgbClr val="A31E43"/>
              </a:solidFill>
            </a:endParaRPr>
          </a:p>
        </p:txBody>
      </p:sp>
      <p:sp>
        <p:nvSpPr>
          <p:cNvPr id="82" name="Rectangle 28">
            <a:extLst>
              <a:ext uri="{FF2B5EF4-FFF2-40B4-BE49-F238E27FC236}">
                <a16:creationId xmlns:a16="http://schemas.microsoft.com/office/drawing/2014/main" id="{C56CE37F-55F3-426A-B6AD-0114AAEC658E}"/>
              </a:ext>
            </a:extLst>
          </p:cNvPr>
          <p:cNvSpPr>
            <a:spLocks noChangeArrowheads="1"/>
          </p:cNvSpPr>
          <p:nvPr/>
        </p:nvSpPr>
        <p:spPr bwMode="gray">
          <a:xfrm>
            <a:off x="5708298" y="2367276"/>
            <a:ext cx="2615458" cy="814576"/>
          </a:xfrm>
          <a:prstGeom prst="rect">
            <a:avLst/>
          </a:prstGeom>
          <a:solidFill>
            <a:schemeClr val="bg1">
              <a:lumMod val="85000"/>
            </a:schemeClr>
          </a:solidFill>
          <a:ln w="31750" algn="ctr">
            <a:solidFill>
              <a:srgbClr val="D9D9D9"/>
            </a:solidFill>
            <a:miter lim="800000"/>
            <a:headEnd/>
            <a:tailEnd/>
          </a:ln>
          <a:effectLst/>
        </p:spPr>
        <p:txBody>
          <a:bodyPr wrap="none" lIns="80979" tIns="80979" rIns="215944" bIns="53986" anchor="ctr"/>
          <a:lstStyle/>
          <a:p>
            <a:pPr marL="271390" indent="-271390" algn="r"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de-CH" sz="900" b="1" dirty="0">
                <a:solidFill>
                  <a:srgbClr val="0070C0"/>
                </a:solidFill>
                <a:cs typeface="Arial" pitchFamily="34" charset="0"/>
              </a:rPr>
              <a:t>Kompatibilitätsmodus **</a:t>
            </a:r>
          </a:p>
          <a:p>
            <a:pPr marL="271390" indent="-271390" algn="r"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de-CH" sz="900" b="1" dirty="0">
                <a:latin typeface="Century Gothic" pitchFamily="34" charset="0"/>
              </a:rPr>
              <a:t>Funktionsumfang </a:t>
            </a:r>
          </a:p>
          <a:p>
            <a:pPr marL="271390" indent="-271390" algn="r"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de-CH" sz="900" b="1" dirty="0">
                <a:latin typeface="Century Gothic" pitchFamily="34" charset="0"/>
              </a:rPr>
              <a:t>schliesst aus:</a:t>
            </a:r>
          </a:p>
          <a:p>
            <a:pPr marL="271390" indent="-271390" algn="r"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de-CH" sz="900" dirty="0">
                <a:latin typeface="Century Gothic" pitchFamily="34" charset="0"/>
              </a:rPr>
              <a:t>SAP E-Recruiting</a:t>
            </a:r>
            <a:endParaRPr lang="en-US" sz="900" dirty="0">
              <a:latin typeface="Century Gothic" pitchFamily="34" charset="0"/>
            </a:endParaRPr>
          </a:p>
          <a:p>
            <a:pPr marL="271390" indent="-271390" algn="r"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de-CH" sz="900" dirty="0">
                <a:latin typeface="Century Gothic" pitchFamily="34" charset="0"/>
              </a:rPr>
              <a:t>SAP Learning Solution</a:t>
            </a:r>
          </a:p>
        </p:txBody>
      </p:sp>
      <p:sp>
        <p:nvSpPr>
          <p:cNvPr id="83" name="Oval 28">
            <a:extLst>
              <a:ext uri="{FF2B5EF4-FFF2-40B4-BE49-F238E27FC236}">
                <a16:creationId xmlns:a16="http://schemas.microsoft.com/office/drawing/2014/main" id="{CE7C8B3B-068F-47C9-BD35-B979A8F6ECEA}"/>
              </a:ext>
            </a:extLst>
          </p:cNvPr>
          <p:cNvSpPr>
            <a:spLocks noChangeAspect="1"/>
          </p:cNvSpPr>
          <p:nvPr/>
        </p:nvSpPr>
        <p:spPr>
          <a:xfrm>
            <a:off x="4965991" y="1752674"/>
            <a:ext cx="1484613" cy="1484613"/>
          </a:xfrm>
          <a:prstGeom prst="ellipse">
            <a:avLst/>
          </a:prstGeom>
          <a:noFill/>
          <a:ln w="635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de-CH" sz="1350" dirty="0">
                <a:solidFill>
                  <a:schemeClr val="accent3"/>
                </a:solidFill>
              </a:rPr>
              <a:t>S/4</a:t>
            </a:r>
          </a:p>
          <a:p>
            <a:pPr algn="ctr"/>
            <a:endParaRPr lang="de-CH" sz="1350" dirty="0">
              <a:solidFill>
                <a:srgbClr val="A31E43"/>
              </a:solidFill>
            </a:endParaRPr>
          </a:p>
          <a:p>
            <a:pPr algn="ctr"/>
            <a:endParaRPr lang="de-CH" sz="1350" dirty="0">
              <a:solidFill>
                <a:srgbClr val="A31E43"/>
              </a:solidFill>
            </a:endParaRPr>
          </a:p>
          <a:p>
            <a:pPr algn="ctr"/>
            <a:endParaRPr lang="de-CH" sz="1350" dirty="0">
              <a:solidFill>
                <a:srgbClr val="A31E43"/>
              </a:solidFill>
            </a:endParaRPr>
          </a:p>
          <a:p>
            <a:pPr algn="ctr"/>
            <a:endParaRPr lang="de-CH" sz="1350" dirty="0">
              <a:solidFill>
                <a:srgbClr val="A31E43"/>
              </a:solidFill>
            </a:endParaRPr>
          </a:p>
        </p:txBody>
      </p:sp>
      <p:sp>
        <p:nvSpPr>
          <p:cNvPr id="84" name="Oval 29">
            <a:extLst>
              <a:ext uri="{FF2B5EF4-FFF2-40B4-BE49-F238E27FC236}">
                <a16:creationId xmlns:a16="http://schemas.microsoft.com/office/drawing/2014/main" id="{5AE165E2-066D-4381-AEE9-CA08BE1CAA39}"/>
              </a:ext>
            </a:extLst>
          </p:cNvPr>
          <p:cNvSpPr>
            <a:spLocks noChangeAspect="1"/>
          </p:cNvSpPr>
          <p:nvPr/>
        </p:nvSpPr>
        <p:spPr>
          <a:xfrm>
            <a:off x="5303403" y="2372063"/>
            <a:ext cx="809789" cy="809789"/>
          </a:xfrm>
          <a:prstGeom prst="ellipse">
            <a:avLst/>
          </a:prstGeom>
          <a:solidFill>
            <a:schemeClr val="accent3"/>
          </a:solidFill>
          <a:ln w="317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de-CH" sz="1350" b="1" dirty="0">
                <a:solidFill>
                  <a:schemeClr val="bg1"/>
                </a:solidFill>
              </a:rPr>
              <a:t>HCM</a:t>
            </a:r>
            <a:r>
              <a:rPr lang="de-CH" sz="1350" dirty="0">
                <a:solidFill>
                  <a:schemeClr val="bg1"/>
                </a:solidFill>
              </a:rPr>
              <a:t>*</a:t>
            </a:r>
            <a:br>
              <a:rPr lang="de-CH" sz="1350" dirty="0">
                <a:solidFill>
                  <a:schemeClr val="bg1"/>
                </a:solidFill>
              </a:rPr>
            </a:br>
            <a:endParaRPr lang="de-CH" sz="1350" dirty="0">
              <a:solidFill>
                <a:schemeClr val="bg1"/>
              </a:solidFill>
            </a:endParaRPr>
          </a:p>
        </p:txBody>
      </p:sp>
      <p:sp>
        <p:nvSpPr>
          <p:cNvPr id="85" name="TextBox 31">
            <a:extLst>
              <a:ext uri="{FF2B5EF4-FFF2-40B4-BE49-F238E27FC236}">
                <a16:creationId xmlns:a16="http://schemas.microsoft.com/office/drawing/2014/main" id="{E5B5B160-E1DD-49C4-A77E-3E0AFEBE5DB3}"/>
              </a:ext>
            </a:extLst>
          </p:cNvPr>
          <p:cNvSpPr txBox="1"/>
          <p:nvPr/>
        </p:nvSpPr>
        <p:spPr>
          <a:xfrm>
            <a:off x="5329551" y="2759031"/>
            <a:ext cx="758542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825" dirty="0">
                <a:solidFill>
                  <a:schemeClr val="bg1"/>
                </a:solidFill>
              </a:rPr>
              <a:t>(-31.12.2025)</a:t>
            </a:r>
          </a:p>
        </p:txBody>
      </p:sp>
      <p:sp>
        <p:nvSpPr>
          <p:cNvPr id="86" name="Oval 32">
            <a:extLst>
              <a:ext uri="{FF2B5EF4-FFF2-40B4-BE49-F238E27FC236}">
                <a16:creationId xmlns:a16="http://schemas.microsoft.com/office/drawing/2014/main" id="{17620F98-E7B5-4697-92BE-3E56866EA6A1}"/>
              </a:ext>
            </a:extLst>
          </p:cNvPr>
          <p:cNvSpPr>
            <a:spLocks noChangeAspect="1"/>
          </p:cNvSpPr>
          <p:nvPr/>
        </p:nvSpPr>
        <p:spPr>
          <a:xfrm>
            <a:off x="5330396" y="2396663"/>
            <a:ext cx="755803" cy="755803"/>
          </a:xfrm>
          <a:prstGeom prst="ellipse">
            <a:avLst/>
          </a:prstGeom>
          <a:noFill/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de-CH" sz="1350" dirty="0">
              <a:solidFill>
                <a:srgbClr val="A31E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834784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0D30F9-A6AC-4A32-9DBB-F5B8F5E3B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164" y="914210"/>
            <a:ext cx="6995120" cy="1143000"/>
          </a:xfrm>
        </p:spPr>
        <p:txBody>
          <a:bodyPr/>
          <a:lstStyle/>
          <a:p>
            <a:r>
              <a:rPr lang="de-DE" dirty="0"/>
              <a:t>Wo anfangen und wie kommen wir ans Ziel?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EFE497CC-8F76-45F7-A53F-C0E6CE5659C6}"/>
              </a:ext>
            </a:extLst>
          </p:cNvPr>
          <p:cNvSpPr txBox="1">
            <a:spLocks/>
          </p:cNvSpPr>
          <p:nvPr/>
        </p:nvSpPr>
        <p:spPr>
          <a:xfrm>
            <a:off x="1557615" y="2057211"/>
            <a:ext cx="6039150" cy="1762609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de-CH" dirty="0">
                <a:latin typeface="+mj-lt"/>
                <a:ea typeface="+mj-ea"/>
                <a:cs typeface="+mj-cs"/>
              </a:rPr>
              <a:t>Unabhängig von Ihrer Ausgangssituation und Strategie ermöglicht SAP Ihre digitalen Personaltransformation mit Schlüsselszenarien. Das Ziel ist es Ihre </a:t>
            </a:r>
            <a:r>
              <a:rPr lang="de-CH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bestehenden Investitionen um neue Möglichkeiten in einem high-return, </a:t>
            </a:r>
            <a:r>
              <a:rPr lang="de-CH" b="1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low-risk</a:t>
            </a:r>
            <a:r>
              <a:rPr lang="de-CH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Ansatz zu erweitern</a:t>
            </a:r>
            <a:r>
              <a:rPr lang="de-CH" dirty="0">
                <a:latin typeface="+mj-lt"/>
                <a:ea typeface="+mj-ea"/>
                <a:cs typeface="+mj-cs"/>
              </a:rPr>
              <a:t>.</a:t>
            </a:r>
          </a:p>
          <a:p>
            <a:pPr algn="ctr">
              <a:spcBef>
                <a:spcPct val="0"/>
              </a:spcBef>
            </a:pPr>
            <a:endParaRPr lang="de-CH" dirty="0">
              <a:latin typeface="+mj-lt"/>
              <a:ea typeface="+mj-ea"/>
              <a:cs typeface="+mj-cs"/>
            </a:endParaRPr>
          </a:p>
        </p:txBody>
      </p:sp>
      <p:sp>
        <p:nvSpPr>
          <p:cNvPr id="18" name="TextBox 14">
            <a:extLst>
              <a:ext uri="{FF2B5EF4-FFF2-40B4-BE49-F238E27FC236}">
                <a16:creationId xmlns:a16="http://schemas.microsoft.com/office/drawing/2014/main" id="{9226E769-637E-405A-AD65-12A62B62AB5A}"/>
              </a:ext>
            </a:extLst>
          </p:cNvPr>
          <p:cNvSpPr txBox="1"/>
          <p:nvPr/>
        </p:nvSpPr>
        <p:spPr>
          <a:xfrm>
            <a:off x="969431" y="5623355"/>
            <a:ext cx="1466561" cy="2539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 defTabSz="816018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GB" sz="1650" b="1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Talent Hybrid</a:t>
            </a:r>
          </a:p>
        </p:txBody>
      </p:sp>
      <p:sp>
        <p:nvSpPr>
          <p:cNvPr id="19" name="TextBox 15">
            <a:extLst>
              <a:ext uri="{FF2B5EF4-FFF2-40B4-BE49-F238E27FC236}">
                <a16:creationId xmlns:a16="http://schemas.microsoft.com/office/drawing/2014/main" id="{AE3AE050-2D7B-48A8-AF3E-5582D56C685B}"/>
              </a:ext>
            </a:extLst>
          </p:cNvPr>
          <p:cNvSpPr txBox="1"/>
          <p:nvPr/>
        </p:nvSpPr>
        <p:spPr>
          <a:xfrm>
            <a:off x="2880872" y="5623355"/>
            <a:ext cx="1466561" cy="2539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 defTabSz="816018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GB" sz="1650" b="1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Side-By-Side</a:t>
            </a:r>
          </a:p>
        </p:txBody>
      </p:sp>
      <p:sp>
        <p:nvSpPr>
          <p:cNvPr id="20" name="TextBox 16">
            <a:extLst>
              <a:ext uri="{FF2B5EF4-FFF2-40B4-BE49-F238E27FC236}">
                <a16:creationId xmlns:a16="http://schemas.microsoft.com/office/drawing/2014/main" id="{5FF840D0-AF8E-42A6-AECB-31A0FE4B5138}"/>
              </a:ext>
            </a:extLst>
          </p:cNvPr>
          <p:cNvSpPr txBox="1"/>
          <p:nvPr/>
        </p:nvSpPr>
        <p:spPr>
          <a:xfrm>
            <a:off x="4804874" y="5623355"/>
            <a:ext cx="1466561" cy="2539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 defTabSz="816018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GB" sz="1650" b="1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Core Hybrid</a:t>
            </a:r>
          </a:p>
        </p:txBody>
      </p:sp>
      <p:sp>
        <p:nvSpPr>
          <p:cNvPr id="21" name="TextBox 17">
            <a:extLst>
              <a:ext uri="{FF2B5EF4-FFF2-40B4-BE49-F238E27FC236}">
                <a16:creationId xmlns:a16="http://schemas.microsoft.com/office/drawing/2014/main" id="{4ED9085F-7F85-4EE1-9B02-4E03837F1B8E}"/>
              </a:ext>
            </a:extLst>
          </p:cNvPr>
          <p:cNvSpPr txBox="1"/>
          <p:nvPr/>
        </p:nvSpPr>
        <p:spPr>
          <a:xfrm>
            <a:off x="6714869" y="5623356"/>
            <a:ext cx="1466561" cy="2539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 defTabSz="816018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GB" sz="1650" b="1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Full Cloud</a:t>
            </a:r>
          </a:p>
        </p:txBody>
      </p:sp>
      <p:sp>
        <p:nvSpPr>
          <p:cNvPr id="22" name="Oval 22">
            <a:extLst>
              <a:ext uri="{FF2B5EF4-FFF2-40B4-BE49-F238E27FC236}">
                <a16:creationId xmlns:a16="http://schemas.microsoft.com/office/drawing/2014/main" id="{C9349692-96F0-4C35-A4B4-09F42490574A}"/>
              </a:ext>
            </a:extLst>
          </p:cNvPr>
          <p:cNvSpPr/>
          <p:nvPr/>
        </p:nvSpPr>
        <p:spPr bwMode="gray">
          <a:xfrm>
            <a:off x="1240744" y="4644332"/>
            <a:ext cx="923930" cy="923930"/>
          </a:xfrm>
          <a:prstGeom prst="ellipse">
            <a:avLst/>
          </a:prstGeom>
          <a:solidFill>
            <a:srgbClr val="008FD3"/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2998" b="1" dirty="0">
                <a:solidFill>
                  <a:srgbClr val="FFFFFF"/>
                </a:solidFill>
                <a:cs typeface="Arial"/>
              </a:rPr>
              <a:t>1</a:t>
            </a:r>
          </a:p>
        </p:txBody>
      </p:sp>
      <p:sp>
        <p:nvSpPr>
          <p:cNvPr id="23" name="Oval 23">
            <a:extLst>
              <a:ext uri="{FF2B5EF4-FFF2-40B4-BE49-F238E27FC236}">
                <a16:creationId xmlns:a16="http://schemas.microsoft.com/office/drawing/2014/main" id="{3F8D78AB-FD94-4ADF-B0FD-510BC2951943}"/>
              </a:ext>
            </a:extLst>
          </p:cNvPr>
          <p:cNvSpPr/>
          <p:nvPr/>
        </p:nvSpPr>
        <p:spPr bwMode="gray">
          <a:xfrm>
            <a:off x="3152186" y="4644332"/>
            <a:ext cx="923930" cy="923930"/>
          </a:xfrm>
          <a:prstGeom prst="ellipse">
            <a:avLst/>
          </a:prstGeom>
          <a:solidFill>
            <a:schemeClr val="accent4"/>
          </a:solidFill>
          <a:ln w="6350" algn="ctr">
            <a:noFill/>
            <a:miter lim="800000"/>
            <a:headEnd/>
            <a:tailEnd/>
          </a:ln>
        </p:spPr>
        <p:txBody>
          <a:bodyPr lIns="67464" tIns="53972" rIns="67464" bIns="53972" rtlCol="0" anchor="ctr"/>
          <a:lstStyle/>
          <a:p>
            <a:pPr algn="ctr" defTabSz="685417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2998" b="1" kern="0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  <a:t>2</a:t>
            </a:r>
          </a:p>
        </p:txBody>
      </p:sp>
      <p:sp>
        <p:nvSpPr>
          <p:cNvPr id="24" name="Oval 24">
            <a:extLst>
              <a:ext uri="{FF2B5EF4-FFF2-40B4-BE49-F238E27FC236}">
                <a16:creationId xmlns:a16="http://schemas.microsoft.com/office/drawing/2014/main" id="{58854715-3589-4B70-96B0-D56FBE5F2D83}"/>
              </a:ext>
            </a:extLst>
          </p:cNvPr>
          <p:cNvSpPr/>
          <p:nvPr/>
        </p:nvSpPr>
        <p:spPr bwMode="gray">
          <a:xfrm>
            <a:off x="5061028" y="4644332"/>
            <a:ext cx="923930" cy="923930"/>
          </a:xfrm>
          <a:prstGeom prst="ellipse">
            <a:avLst/>
          </a:prstGeom>
          <a:solidFill>
            <a:schemeClr val="accent6"/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2998" b="1" dirty="0">
                <a:solidFill>
                  <a:srgbClr val="FFFFFF"/>
                </a:solidFill>
                <a:cs typeface="Arial"/>
              </a:rPr>
              <a:t>3</a:t>
            </a:r>
          </a:p>
        </p:txBody>
      </p:sp>
      <p:sp>
        <p:nvSpPr>
          <p:cNvPr id="25" name="Oval 25">
            <a:extLst>
              <a:ext uri="{FF2B5EF4-FFF2-40B4-BE49-F238E27FC236}">
                <a16:creationId xmlns:a16="http://schemas.microsoft.com/office/drawing/2014/main" id="{D5464432-82E0-4279-84D9-3ECDD5773194}"/>
              </a:ext>
            </a:extLst>
          </p:cNvPr>
          <p:cNvSpPr/>
          <p:nvPr/>
        </p:nvSpPr>
        <p:spPr bwMode="gray">
          <a:xfrm>
            <a:off x="6986183" y="4644332"/>
            <a:ext cx="923930" cy="923930"/>
          </a:xfrm>
          <a:prstGeom prst="ellipse">
            <a:avLst/>
          </a:prstGeom>
          <a:solidFill>
            <a:schemeClr val="accent5"/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2998" b="1" dirty="0">
                <a:solidFill>
                  <a:srgbClr val="FFFFFF"/>
                </a:solidFill>
                <a:cs typeface="Arial"/>
              </a:rPr>
              <a:t>4</a:t>
            </a:r>
          </a:p>
        </p:txBody>
      </p:sp>
      <p:cxnSp>
        <p:nvCxnSpPr>
          <p:cNvPr id="26" name="Straight Connector 18">
            <a:extLst>
              <a:ext uri="{FF2B5EF4-FFF2-40B4-BE49-F238E27FC236}">
                <a16:creationId xmlns:a16="http://schemas.microsoft.com/office/drawing/2014/main" id="{6574BDD8-9FF1-461E-852E-C1C1E2B2F7A2}"/>
              </a:ext>
            </a:extLst>
          </p:cNvPr>
          <p:cNvCxnSpPr/>
          <p:nvPr/>
        </p:nvCxnSpPr>
        <p:spPr>
          <a:xfrm>
            <a:off x="4566811" y="3701452"/>
            <a:ext cx="0" cy="768901"/>
          </a:xfrm>
          <a:prstGeom prst="line">
            <a:avLst/>
          </a:prstGeom>
          <a:ln w="22225">
            <a:solidFill>
              <a:schemeClr val="bg1">
                <a:lumMod val="7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">
            <a:extLst>
              <a:ext uri="{FF2B5EF4-FFF2-40B4-BE49-F238E27FC236}">
                <a16:creationId xmlns:a16="http://schemas.microsoft.com/office/drawing/2014/main" id="{D9C32381-7355-4FEF-91D7-202BE954AF32}"/>
              </a:ext>
            </a:extLst>
          </p:cNvPr>
          <p:cNvCxnSpPr/>
          <p:nvPr/>
        </p:nvCxnSpPr>
        <p:spPr>
          <a:xfrm>
            <a:off x="2599696" y="3701452"/>
            <a:ext cx="3935467" cy="0"/>
          </a:xfrm>
          <a:prstGeom prst="line">
            <a:avLst/>
          </a:prstGeom>
          <a:ln w="22225"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078050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7D8B90-07E9-44DF-973F-E70A1558C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218" y="800206"/>
            <a:ext cx="6995120" cy="1143000"/>
          </a:xfrm>
        </p:spPr>
        <p:txBody>
          <a:bodyPr>
            <a:normAutofit/>
          </a:bodyPr>
          <a:lstStyle/>
          <a:p>
            <a:r>
              <a:rPr lang="de-CH" dirty="0"/>
              <a:t>HR System Landscape Transformation </a:t>
            </a:r>
            <a:br>
              <a:rPr lang="de-CH" dirty="0"/>
            </a:br>
            <a:r>
              <a:rPr lang="de-CH" sz="1800" b="0" dirty="0"/>
              <a:t>Bewährte Optionen für SAP ERP HCM on-</a:t>
            </a:r>
            <a:r>
              <a:rPr lang="de-CH" sz="1800" b="0" dirty="0" err="1"/>
              <a:t>premise</a:t>
            </a:r>
            <a:r>
              <a:rPr lang="de-CH" sz="1800" b="0" dirty="0"/>
              <a:t> Kunden</a:t>
            </a:r>
            <a:endParaRPr lang="de-DE" dirty="0"/>
          </a:p>
        </p:txBody>
      </p:sp>
      <p:cxnSp>
        <p:nvCxnSpPr>
          <p:cNvPr id="4" name="Straight Connector 18">
            <a:extLst>
              <a:ext uri="{FF2B5EF4-FFF2-40B4-BE49-F238E27FC236}">
                <a16:creationId xmlns:a16="http://schemas.microsoft.com/office/drawing/2014/main" id="{424365D9-EB66-4C3C-A7E4-7AB5649A1C9A}"/>
              </a:ext>
            </a:extLst>
          </p:cNvPr>
          <p:cNvCxnSpPr>
            <a:stCxn id="23" idx="0"/>
          </p:cNvCxnSpPr>
          <p:nvPr/>
        </p:nvCxnSpPr>
        <p:spPr>
          <a:xfrm flipV="1">
            <a:off x="4440731" y="3110190"/>
            <a:ext cx="2989" cy="610097"/>
          </a:xfrm>
          <a:prstGeom prst="line">
            <a:avLst/>
          </a:prstGeom>
          <a:ln w="22225"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67">
            <a:extLst>
              <a:ext uri="{FF2B5EF4-FFF2-40B4-BE49-F238E27FC236}">
                <a16:creationId xmlns:a16="http://schemas.microsoft.com/office/drawing/2014/main" id="{F6F724E2-2F93-4B51-81F4-C2017D0FC078}"/>
              </a:ext>
            </a:extLst>
          </p:cNvPr>
          <p:cNvCxnSpPr/>
          <p:nvPr/>
        </p:nvCxnSpPr>
        <p:spPr>
          <a:xfrm>
            <a:off x="5923067" y="4597856"/>
            <a:ext cx="547" cy="586470"/>
          </a:xfrm>
          <a:prstGeom prst="line">
            <a:avLst/>
          </a:prstGeom>
          <a:ln w="222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69">
            <a:extLst>
              <a:ext uri="{FF2B5EF4-FFF2-40B4-BE49-F238E27FC236}">
                <a16:creationId xmlns:a16="http://schemas.microsoft.com/office/drawing/2014/main" id="{A607A9D8-3596-4F0E-AB29-9A9A9FA15284}"/>
              </a:ext>
            </a:extLst>
          </p:cNvPr>
          <p:cNvCxnSpPr/>
          <p:nvPr/>
        </p:nvCxnSpPr>
        <p:spPr>
          <a:xfrm flipH="1">
            <a:off x="7977040" y="4574916"/>
            <a:ext cx="1641" cy="609411"/>
          </a:xfrm>
          <a:prstGeom prst="line">
            <a:avLst/>
          </a:prstGeom>
          <a:ln w="222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Elbow Connector 37">
            <a:extLst>
              <a:ext uri="{FF2B5EF4-FFF2-40B4-BE49-F238E27FC236}">
                <a16:creationId xmlns:a16="http://schemas.microsoft.com/office/drawing/2014/main" id="{09912967-CCA7-409C-AF00-64CCB1F1CBDC}"/>
              </a:ext>
            </a:extLst>
          </p:cNvPr>
          <p:cNvCxnSpPr/>
          <p:nvPr/>
        </p:nvCxnSpPr>
        <p:spPr>
          <a:xfrm rot="5400000" flipH="1" flipV="1">
            <a:off x="842709" y="4897949"/>
            <a:ext cx="586470" cy="1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Elbow Connector 40">
            <a:extLst>
              <a:ext uri="{FF2B5EF4-FFF2-40B4-BE49-F238E27FC236}">
                <a16:creationId xmlns:a16="http://schemas.microsoft.com/office/drawing/2014/main" id="{CA16529F-F78B-4C58-AD52-32559F181837}"/>
              </a:ext>
            </a:extLst>
          </p:cNvPr>
          <p:cNvCxnSpPr/>
          <p:nvPr/>
        </p:nvCxnSpPr>
        <p:spPr>
          <a:xfrm rot="16200000" flipV="1">
            <a:off x="2902191" y="4897948"/>
            <a:ext cx="586470" cy="1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2">
            <a:extLst>
              <a:ext uri="{FF2B5EF4-FFF2-40B4-BE49-F238E27FC236}">
                <a16:creationId xmlns:a16="http://schemas.microsoft.com/office/drawing/2014/main" id="{2E1632DE-0C6D-4335-9EAF-A8805CFDED9A}"/>
              </a:ext>
            </a:extLst>
          </p:cNvPr>
          <p:cNvSpPr/>
          <p:nvPr/>
        </p:nvSpPr>
        <p:spPr bwMode="gray">
          <a:xfrm>
            <a:off x="3415288" y="1993259"/>
            <a:ext cx="2091146" cy="1216347"/>
          </a:xfrm>
          <a:prstGeom prst="rect">
            <a:avLst/>
          </a:prstGeom>
          <a:solidFill>
            <a:schemeClr val="bg1"/>
          </a:solidFill>
          <a:ln w="22225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lIns="67448" tIns="26993" rIns="67448" bIns="53960" rtlCol="0" anchor="t" anchorCtr="0"/>
          <a:lstStyle/>
          <a:p>
            <a:pPr algn="ctr" defTabSz="685228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de-CH" sz="1200" b="1" ker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SAP ERP HCM</a:t>
            </a:r>
          </a:p>
        </p:txBody>
      </p:sp>
      <p:grpSp>
        <p:nvGrpSpPr>
          <p:cNvPr id="10" name="Group 74">
            <a:extLst>
              <a:ext uri="{FF2B5EF4-FFF2-40B4-BE49-F238E27FC236}">
                <a16:creationId xmlns:a16="http://schemas.microsoft.com/office/drawing/2014/main" id="{9C991756-5300-4720-824A-5D868D4FBE86}"/>
              </a:ext>
            </a:extLst>
          </p:cNvPr>
          <p:cNvGrpSpPr/>
          <p:nvPr/>
        </p:nvGrpSpPr>
        <p:grpSpPr>
          <a:xfrm>
            <a:off x="4573206" y="3796592"/>
            <a:ext cx="2360200" cy="281672"/>
            <a:chOff x="6099590" y="3773809"/>
            <a:chExt cx="3148573" cy="375757"/>
          </a:xfrm>
        </p:grpSpPr>
        <p:cxnSp>
          <p:nvCxnSpPr>
            <p:cNvPr id="11" name="Elbow Connector 4">
              <a:extLst>
                <a:ext uri="{FF2B5EF4-FFF2-40B4-BE49-F238E27FC236}">
                  <a16:creationId xmlns:a16="http://schemas.microsoft.com/office/drawing/2014/main" id="{146E01CF-1084-4C55-A6EB-EBC53F9CEC3F}"/>
                </a:ext>
              </a:extLst>
            </p:cNvPr>
            <p:cNvCxnSpPr/>
            <p:nvPr/>
          </p:nvCxnSpPr>
          <p:spPr>
            <a:xfrm>
              <a:off x="6099590" y="3898103"/>
              <a:ext cx="3148573" cy="251463"/>
            </a:xfrm>
            <a:prstGeom prst="bentConnector3">
              <a:avLst>
                <a:gd name="adj1" fmla="val 100823"/>
              </a:avLst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57">
              <a:extLst>
                <a:ext uri="{FF2B5EF4-FFF2-40B4-BE49-F238E27FC236}">
                  <a16:creationId xmlns:a16="http://schemas.microsoft.com/office/drawing/2014/main" id="{7D0D92AF-8A8A-4DA8-990E-80135F9FC0BD}"/>
                </a:ext>
              </a:extLst>
            </p:cNvPr>
            <p:cNvSpPr txBox="1"/>
            <p:nvPr/>
          </p:nvSpPr>
          <p:spPr>
            <a:xfrm>
              <a:off x="6766421" y="3773809"/>
              <a:ext cx="1540107" cy="246349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 defTabSz="815902" fontAlgn="base">
                <a:spcBef>
                  <a:spcPts val="450"/>
                </a:spcBef>
                <a:spcAft>
                  <a:spcPts val="450"/>
                </a:spcAft>
                <a:buClr>
                  <a:srgbClr val="F0AB00"/>
                </a:buClr>
                <a:buSzPct val="80000"/>
              </a:pPr>
              <a:r>
                <a:rPr lang="de-CH" sz="1200" b="1" kern="0">
                  <a:solidFill>
                    <a:srgbClr val="FFFFFF"/>
                  </a:solidFill>
                  <a:ea typeface="Arial Unicode MS" pitchFamily="34" charset="-128"/>
                  <a:cs typeface="Arial Unicode MS" pitchFamily="34" charset="-128"/>
                </a:rPr>
                <a:t>Nein - Ersetzen</a:t>
              </a:r>
            </a:p>
          </p:txBody>
        </p:sp>
      </p:grpSp>
      <p:cxnSp>
        <p:nvCxnSpPr>
          <p:cNvPr id="13" name="Elbow Connector 17">
            <a:extLst>
              <a:ext uri="{FF2B5EF4-FFF2-40B4-BE49-F238E27FC236}">
                <a16:creationId xmlns:a16="http://schemas.microsoft.com/office/drawing/2014/main" id="{4430A780-76B9-45A0-9E2D-C33196148345}"/>
              </a:ext>
            </a:extLst>
          </p:cNvPr>
          <p:cNvCxnSpPr>
            <a:stCxn id="15" idx="0"/>
            <a:endCxn id="14" idx="0"/>
          </p:cNvCxnSpPr>
          <p:nvPr/>
        </p:nvCxnSpPr>
        <p:spPr>
          <a:xfrm rot="16200000" flipV="1">
            <a:off x="2165685" y="3222549"/>
            <a:ext cx="9520" cy="2059480"/>
          </a:xfrm>
          <a:prstGeom prst="bentConnector3">
            <a:avLst>
              <a:gd name="adj1" fmla="val 1800000"/>
            </a:avLst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1">
            <a:extLst>
              <a:ext uri="{FF2B5EF4-FFF2-40B4-BE49-F238E27FC236}">
                <a16:creationId xmlns:a16="http://schemas.microsoft.com/office/drawing/2014/main" id="{F7AD2C29-CE14-465E-BCE6-6DD2C166F6D6}"/>
              </a:ext>
            </a:extLst>
          </p:cNvPr>
          <p:cNvSpPr/>
          <p:nvPr/>
        </p:nvSpPr>
        <p:spPr bwMode="gray">
          <a:xfrm>
            <a:off x="536242" y="4252288"/>
            <a:ext cx="1199403" cy="640386"/>
          </a:xfrm>
          <a:prstGeom prst="rect">
            <a:avLst/>
          </a:prstGeom>
          <a:solidFill>
            <a:schemeClr val="bg1">
              <a:lumMod val="85000"/>
            </a:schemeClr>
          </a:solidFill>
          <a:ln w="22225">
            <a:solidFill>
              <a:schemeClr val="bg1">
                <a:lumMod val="75000"/>
              </a:schemeClr>
            </a:solidFill>
          </a:ln>
        </p:spPr>
        <p:txBody>
          <a:bodyPr wrap="square" lIns="68535" tIns="34268" rIns="68535" bIns="34268" rtlCol="0" anchor="ctr" anchorCtr="0">
            <a:noAutofit/>
          </a:bodyPr>
          <a:lstStyle/>
          <a:p>
            <a:pPr algn="ctr" defTabSz="815902"/>
            <a:r>
              <a:rPr lang="de-CH" sz="1050">
                <a:solidFill>
                  <a:srgbClr val="000000"/>
                </a:solidFill>
                <a:cs typeface="Arial"/>
              </a:rPr>
              <a:t>Talent Mgmt. benötigt</a:t>
            </a:r>
          </a:p>
        </p:txBody>
      </p:sp>
      <p:sp>
        <p:nvSpPr>
          <p:cNvPr id="15" name="Rectangle 12">
            <a:extLst>
              <a:ext uri="{FF2B5EF4-FFF2-40B4-BE49-F238E27FC236}">
                <a16:creationId xmlns:a16="http://schemas.microsoft.com/office/drawing/2014/main" id="{A4D11721-27DD-4504-98EF-F672F7DEABEC}"/>
              </a:ext>
            </a:extLst>
          </p:cNvPr>
          <p:cNvSpPr/>
          <p:nvPr/>
        </p:nvSpPr>
        <p:spPr bwMode="gray">
          <a:xfrm>
            <a:off x="2595722" y="4252288"/>
            <a:ext cx="1199403" cy="640386"/>
          </a:xfrm>
          <a:prstGeom prst="rect">
            <a:avLst/>
          </a:prstGeom>
          <a:solidFill>
            <a:schemeClr val="bg1">
              <a:lumMod val="85000"/>
            </a:schemeClr>
          </a:solidFill>
          <a:ln w="22225">
            <a:solidFill>
              <a:schemeClr val="bg1">
                <a:lumMod val="75000"/>
              </a:schemeClr>
            </a:solidFill>
          </a:ln>
        </p:spPr>
        <p:txBody>
          <a:bodyPr wrap="square" lIns="68535" tIns="34268" rIns="68535" bIns="34268" rtlCol="0" anchor="ctr" anchorCtr="0">
            <a:noAutofit/>
          </a:bodyPr>
          <a:lstStyle/>
          <a:p>
            <a:pPr algn="ctr" defTabSz="815902"/>
            <a:r>
              <a:rPr lang="de-CH" sz="1050" dirty="0">
                <a:solidFill>
                  <a:srgbClr val="000000"/>
                </a:solidFill>
                <a:cs typeface="Arial"/>
              </a:rPr>
              <a:t>HCM Lösung für Locations benötigt</a:t>
            </a:r>
          </a:p>
        </p:txBody>
      </p:sp>
      <p:sp>
        <p:nvSpPr>
          <p:cNvPr id="16" name="TextBox 1024">
            <a:extLst>
              <a:ext uri="{FF2B5EF4-FFF2-40B4-BE49-F238E27FC236}">
                <a16:creationId xmlns:a16="http://schemas.microsoft.com/office/drawing/2014/main" id="{FC5CF5D7-9FF0-4186-BDD2-C13BDB56A18C}"/>
              </a:ext>
            </a:extLst>
          </p:cNvPr>
          <p:cNvSpPr txBox="1"/>
          <p:nvPr/>
        </p:nvSpPr>
        <p:spPr>
          <a:xfrm>
            <a:off x="323528" y="5321452"/>
            <a:ext cx="1624831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815902" fontAlgn="base">
              <a:spcBef>
                <a:spcPts val="45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de-CH" sz="1200" b="1" ker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Talent Hybrid</a:t>
            </a:r>
          </a:p>
        </p:txBody>
      </p:sp>
      <p:sp>
        <p:nvSpPr>
          <p:cNvPr id="17" name="TextBox 34">
            <a:extLst>
              <a:ext uri="{FF2B5EF4-FFF2-40B4-BE49-F238E27FC236}">
                <a16:creationId xmlns:a16="http://schemas.microsoft.com/office/drawing/2014/main" id="{1FE40818-C49B-4353-9824-FB9A56399718}"/>
              </a:ext>
            </a:extLst>
          </p:cNvPr>
          <p:cNvSpPr txBox="1"/>
          <p:nvPr/>
        </p:nvSpPr>
        <p:spPr>
          <a:xfrm>
            <a:off x="2798682" y="5321452"/>
            <a:ext cx="793487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815902" fontAlgn="base">
              <a:spcBef>
                <a:spcPts val="45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de-CH" sz="1200" b="1" ker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Side-By-Side</a:t>
            </a:r>
          </a:p>
        </p:txBody>
      </p:sp>
      <p:sp>
        <p:nvSpPr>
          <p:cNvPr id="18" name="TextBox 28">
            <a:extLst>
              <a:ext uri="{FF2B5EF4-FFF2-40B4-BE49-F238E27FC236}">
                <a16:creationId xmlns:a16="http://schemas.microsoft.com/office/drawing/2014/main" id="{94A1F69B-B31F-4744-98B3-3C359FD203FE}"/>
              </a:ext>
            </a:extLst>
          </p:cNvPr>
          <p:cNvSpPr txBox="1"/>
          <p:nvPr/>
        </p:nvSpPr>
        <p:spPr>
          <a:xfrm>
            <a:off x="1358030" y="4449543"/>
            <a:ext cx="1624831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815902" fontAlgn="base">
              <a:spcBef>
                <a:spcPts val="45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de-CH" sz="1200" ker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und/oder </a:t>
            </a:r>
          </a:p>
        </p:txBody>
      </p:sp>
      <p:grpSp>
        <p:nvGrpSpPr>
          <p:cNvPr id="19" name="Group 25">
            <a:extLst>
              <a:ext uri="{FF2B5EF4-FFF2-40B4-BE49-F238E27FC236}">
                <a16:creationId xmlns:a16="http://schemas.microsoft.com/office/drawing/2014/main" id="{07B9A41F-144E-4F9F-AEF3-1DDE7DDB27C3}"/>
              </a:ext>
            </a:extLst>
          </p:cNvPr>
          <p:cNvGrpSpPr/>
          <p:nvPr/>
        </p:nvGrpSpPr>
        <p:grpSpPr>
          <a:xfrm>
            <a:off x="2041626" y="3780985"/>
            <a:ext cx="2245769" cy="270167"/>
            <a:chOff x="2893839" y="3908467"/>
            <a:chExt cx="2995918" cy="360407"/>
          </a:xfrm>
        </p:grpSpPr>
        <p:cxnSp>
          <p:nvCxnSpPr>
            <p:cNvPr id="20" name="Elbow Connector 39">
              <a:extLst>
                <a:ext uri="{FF2B5EF4-FFF2-40B4-BE49-F238E27FC236}">
                  <a16:creationId xmlns:a16="http://schemas.microsoft.com/office/drawing/2014/main" id="{EB8A41A1-68AB-49E0-B15C-B9CD18EC160D}"/>
                </a:ext>
              </a:extLst>
            </p:cNvPr>
            <p:cNvCxnSpPr>
              <a:stCxn id="23" idx="1"/>
            </p:cNvCxnSpPr>
            <p:nvPr/>
          </p:nvCxnSpPr>
          <p:spPr>
            <a:xfrm rot="10800000" flipV="1">
              <a:off x="2893839" y="4021580"/>
              <a:ext cx="2995918" cy="247294"/>
            </a:xfrm>
            <a:prstGeom prst="bentConnector3">
              <a:avLst>
                <a:gd name="adj1" fmla="val 99597"/>
              </a:avLst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7">
              <a:extLst>
                <a:ext uri="{FF2B5EF4-FFF2-40B4-BE49-F238E27FC236}">
                  <a16:creationId xmlns:a16="http://schemas.microsoft.com/office/drawing/2014/main" id="{E591923B-D8A3-4DD6-9B6F-B67CC5D03649}"/>
                </a:ext>
              </a:extLst>
            </p:cNvPr>
            <p:cNvSpPr txBox="1"/>
            <p:nvPr/>
          </p:nvSpPr>
          <p:spPr>
            <a:xfrm>
              <a:off x="3682840" y="3908467"/>
              <a:ext cx="1518248" cy="246347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 defTabSz="815902" fontAlgn="base">
                <a:spcBef>
                  <a:spcPts val="45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r>
                <a:rPr lang="de-CH" sz="1200" b="1" kern="0">
                  <a:solidFill>
                    <a:srgbClr val="FFFFFF"/>
                  </a:solidFill>
                  <a:ea typeface="Arial Unicode MS" pitchFamily="34" charset="-128"/>
                  <a:cs typeface="Arial Unicode MS" pitchFamily="34" charset="-128"/>
                </a:rPr>
                <a:t>Ja - Erweitern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AFC5DF2-06DC-4937-B12A-78A7CD20BDCD}"/>
              </a:ext>
            </a:extLst>
          </p:cNvPr>
          <p:cNvGrpSpPr/>
          <p:nvPr/>
        </p:nvGrpSpPr>
        <p:grpSpPr>
          <a:xfrm>
            <a:off x="2010859" y="3312005"/>
            <a:ext cx="4867912" cy="712920"/>
            <a:chOff x="2852803" y="3150246"/>
            <a:chExt cx="6493931" cy="951056"/>
          </a:xfrm>
        </p:grpSpPr>
        <p:sp>
          <p:nvSpPr>
            <p:cNvPr id="23" name="Diamond 3">
              <a:extLst>
                <a:ext uri="{FF2B5EF4-FFF2-40B4-BE49-F238E27FC236}">
                  <a16:creationId xmlns:a16="http://schemas.microsoft.com/office/drawing/2014/main" id="{2A331BDF-F30C-4214-86A6-C90C84AC8F0D}"/>
                </a:ext>
              </a:extLst>
            </p:cNvPr>
            <p:cNvSpPr/>
            <p:nvPr/>
          </p:nvSpPr>
          <p:spPr bwMode="gray">
            <a:xfrm>
              <a:off x="5890160" y="3694903"/>
              <a:ext cx="408317" cy="406399"/>
            </a:xfrm>
            <a:prstGeom prst="diamond">
              <a:avLst/>
            </a:prstGeom>
            <a:solidFill>
              <a:schemeClr val="bg1">
                <a:lumMod val="75000"/>
              </a:schemeClr>
            </a:solidFill>
            <a:ln w="6350" algn="ctr">
              <a:noFill/>
              <a:miter lim="800000"/>
              <a:headEnd/>
              <a:tailEnd/>
            </a:ln>
          </p:spPr>
          <p:txBody>
            <a:bodyPr lIns="67457" tIns="53966" rIns="67457" bIns="53966" rtlCol="0" anchor="ctr"/>
            <a:lstStyle/>
            <a:p>
              <a:pPr algn="ctr" defTabSz="685228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r>
                <a:rPr lang="de-CH" sz="900" kern="0" dirty="0">
                  <a:solidFill>
                    <a:schemeClr val="tx2">
                      <a:lumMod val="50000"/>
                    </a:schemeClr>
                  </a:solidFill>
                  <a:ea typeface="Arial Unicode MS" pitchFamily="34" charset="-128"/>
                  <a:cs typeface="Arial Unicode MS" pitchFamily="34" charset="-128"/>
                </a:rPr>
                <a:t>?</a:t>
              </a:r>
            </a:p>
          </p:txBody>
        </p:sp>
        <p:sp>
          <p:nvSpPr>
            <p:cNvPr id="24" name="TextBox 58">
              <a:extLst>
                <a:ext uri="{FF2B5EF4-FFF2-40B4-BE49-F238E27FC236}">
                  <a16:creationId xmlns:a16="http://schemas.microsoft.com/office/drawing/2014/main" id="{BF018E0B-E3D1-40F5-9EB0-6CDE9BE52391}"/>
                </a:ext>
              </a:extLst>
            </p:cNvPr>
            <p:cNvSpPr txBox="1"/>
            <p:nvPr/>
          </p:nvSpPr>
          <p:spPr>
            <a:xfrm>
              <a:off x="2852803" y="3150246"/>
              <a:ext cx="6493931" cy="4927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 defTabSz="815902" fontAlgn="base">
                <a:spcBef>
                  <a:spcPts val="45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r>
                <a:rPr lang="de-CH" sz="1200" b="1" kern="0" dirty="0">
                  <a:solidFill>
                    <a:srgbClr val="F0AB00"/>
                  </a:solidFill>
                  <a:ea typeface="Arial Unicode MS" pitchFamily="34" charset="-128"/>
                  <a:cs typeface="Arial Unicode MS" pitchFamily="34" charset="-128"/>
                </a:rPr>
                <a:t>Sind Business und Anwender mit Funktionalität und Benutzerfreundlichkeit ihres ‘alten’ SAP HCM zufrieden?</a:t>
              </a:r>
            </a:p>
          </p:txBody>
        </p:sp>
      </p:grpSp>
      <p:sp>
        <p:nvSpPr>
          <p:cNvPr id="25" name="TextBox 35">
            <a:extLst>
              <a:ext uri="{FF2B5EF4-FFF2-40B4-BE49-F238E27FC236}">
                <a16:creationId xmlns:a16="http://schemas.microsoft.com/office/drawing/2014/main" id="{F13288D9-C33F-4398-82FB-781093E99596}"/>
              </a:ext>
            </a:extLst>
          </p:cNvPr>
          <p:cNvSpPr txBox="1"/>
          <p:nvPr/>
        </p:nvSpPr>
        <p:spPr>
          <a:xfrm>
            <a:off x="5150909" y="5321451"/>
            <a:ext cx="154540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815902" fontAlgn="base">
              <a:spcBef>
                <a:spcPts val="45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de-CH" sz="1200" b="1" ker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Core Hybrid</a:t>
            </a:r>
          </a:p>
        </p:txBody>
      </p:sp>
      <p:sp>
        <p:nvSpPr>
          <p:cNvPr id="26" name="TextBox 59">
            <a:extLst>
              <a:ext uri="{FF2B5EF4-FFF2-40B4-BE49-F238E27FC236}">
                <a16:creationId xmlns:a16="http://schemas.microsoft.com/office/drawing/2014/main" id="{1442F4F5-26AE-404E-ACE9-69BC48C6492E}"/>
              </a:ext>
            </a:extLst>
          </p:cNvPr>
          <p:cNvSpPr txBox="1"/>
          <p:nvPr/>
        </p:nvSpPr>
        <p:spPr>
          <a:xfrm>
            <a:off x="5203270" y="4252288"/>
            <a:ext cx="1439594" cy="640386"/>
          </a:xfrm>
          <a:prstGeom prst="rect">
            <a:avLst/>
          </a:prstGeom>
          <a:solidFill>
            <a:schemeClr val="bg1">
              <a:lumMod val="85000"/>
            </a:schemeClr>
          </a:solidFill>
          <a:ln w="22225">
            <a:solidFill>
              <a:schemeClr val="bg1">
                <a:lumMod val="75000"/>
              </a:schemeClr>
            </a:solidFill>
          </a:ln>
        </p:spPr>
        <p:txBody>
          <a:bodyPr wrap="square" lIns="68535" tIns="137070" rIns="68535" bIns="137070" rtlCol="0" anchor="ctr" anchorCtr="0">
            <a:noAutofit/>
          </a:bodyPr>
          <a:lstStyle>
            <a:defPPr>
              <a:defRPr lang="de-DE"/>
            </a:defPPr>
            <a:lvl1pPr algn="ctr">
              <a:defRPr sz="1800">
                <a:solidFill>
                  <a:schemeClr val="bg1"/>
                </a:solidFill>
                <a:cs typeface="Arial"/>
              </a:defRPr>
            </a:lvl1pPr>
          </a:lstStyle>
          <a:p>
            <a:pPr defTabSz="815902"/>
            <a:r>
              <a:rPr lang="de-CH" sz="1050" dirty="0" err="1">
                <a:solidFill>
                  <a:srgbClr val="000000"/>
                </a:solidFill>
              </a:rPr>
              <a:t>Payroll</a:t>
            </a:r>
            <a:r>
              <a:rPr lang="de-CH" sz="1050" dirty="0">
                <a:solidFill>
                  <a:srgbClr val="000000"/>
                </a:solidFill>
              </a:rPr>
              <a:t> und Zeitwirtschaft bleiben on-</a:t>
            </a:r>
            <a:r>
              <a:rPr lang="de-CH" sz="1050" dirty="0" err="1">
                <a:solidFill>
                  <a:srgbClr val="000000"/>
                </a:solidFill>
              </a:rPr>
              <a:t>premise</a:t>
            </a:r>
            <a:r>
              <a:rPr lang="de-CH" sz="1050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27" name="TextBox 36">
            <a:extLst>
              <a:ext uri="{FF2B5EF4-FFF2-40B4-BE49-F238E27FC236}">
                <a16:creationId xmlns:a16="http://schemas.microsoft.com/office/drawing/2014/main" id="{8A4D6BEB-5B23-4F57-9542-20092C4D6898}"/>
              </a:ext>
            </a:extLst>
          </p:cNvPr>
          <p:cNvSpPr txBox="1"/>
          <p:nvPr/>
        </p:nvSpPr>
        <p:spPr>
          <a:xfrm>
            <a:off x="7270518" y="5321451"/>
            <a:ext cx="141304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815902" fontAlgn="base">
              <a:spcBef>
                <a:spcPts val="45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de-CH" sz="1200" b="1" ker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Full Cloud</a:t>
            </a:r>
          </a:p>
        </p:txBody>
      </p:sp>
      <p:cxnSp>
        <p:nvCxnSpPr>
          <p:cNvPr id="28" name="Elbow Connector 64">
            <a:extLst>
              <a:ext uri="{FF2B5EF4-FFF2-40B4-BE49-F238E27FC236}">
                <a16:creationId xmlns:a16="http://schemas.microsoft.com/office/drawing/2014/main" id="{D811EBFD-BEBB-4D6E-9BDA-D2220E12AC12}"/>
              </a:ext>
            </a:extLst>
          </p:cNvPr>
          <p:cNvCxnSpPr/>
          <p:nvPr/>
        </p:nvCxnSpPr>
        <p:spPr>
          <a:xfrm rot="16200000" flipV="1">
            <a:off x="6949212" y="3224445"/>
            <a:ext cx="9520" cy="2059480"/>
          </a:xfrm>
          <a:prstGeom prst="bentConnector3">
            <a:avLst>
              <a:gd name="adj1" fmla="val 1800000"/>
            </a:avLst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42">
            <a:extLst>
              <a:ext uri="{FF2B5EF4-FFF2-40B4-BE49-F238E27FC236}">
                <a16:creationId xmlns:a16="http://schemas.microsoft.com/office/drawing/2014/main" id="{0674E8D6-00BC-4064-8D45-A19604CE2169}"/>
              </a:ext>
            </a:extLst>
          </p:cNvPr>
          <p:cNvSpPr/>
          <p:nvPr/>
        </p:nvSpPr>
        <p:spPr bwMode="gray">
          <a:xfrm>
            <a:off x="5798507" y="5026634"/>
            <a:ext cx="269859" cy="269921"/>
          </a:xfrm>
          <a:prstGeom prst="ellipse">
            <a:avLst/>
          </a:prstGeom>
          <a:solidFill>
            <a:schemeClr val="accent6"/>
          </a:solidFill>
          <a:ln w="6350" algn="ctr">
            <a:noFill/>
            <a:miter lim="800000"/>
            <a:headEnd/>
            <a:tailEnd/>
          </a:ln>
        </p:spPr>
        <p:txBody>
          <a:bodyPr lIns="0" tIns="0" rIns="0" bIns="0" rtlCol="0" anchor="ctr"/>
          <a:lstStyle/>
          <a:p>
            <a:pPr algn="ctr" defTabSz="513818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de-CH" sz="1349" b="1" kern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  <a:t>3</a:t>
            </a:r>
          </a:p>
        </p:txBody>
      </p:sp>
      <p:sp>
        <p:nvSpPr>
          <p:cNvPr id="30" name="Oval 43">
            <a:extLst>
              <a:ext uri="{FF2B5EF4-FFF2-40B4-BE49-F238E27FC236}">
                <a16:creationId xmlns:a16="http://schemas.microsoft.com/office/drawing/2014/main" id="{15656485-4E43-47FE-8A88-904AA0BD1626}"/>
              </a:ext>
            </a:extLst>
          </p:cNvPr>
          <p:cNvSpPr/>
          <p:nvPr/>
        </p:nvSpPr>
        <p:spPr bwMode="gray">
          <a:xfrm>
            <a:off x="7842111" y="5016814"/>
            <a:ext cx="269859" cy="269921"/>
          </a:xfrm>
          <a:prstGeom prst="ellipse">
            <a:avLst/>
          </a:prstGeom>
          <a:solidFill>
            <a:schemeClr val="accent5"/>
          </a:solidFill>
          <a:ln w="6350" algn="ctr">
            <a:noFill/>
            <a:miter lim="800000"/>
            <a:headEnd/>
            <a:tailEnd/>
          </a:ln>
        </p:spPr>
        <p:txBody>
          <a:bodyPr lIns="0" tIns="0" rIns="0" bIns="0" rtlCol="0" anchor="ctr"/>
          <a:lstStyle/>
          <a:p>
            <a:pPr algn="ctr" defTabSz="513818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de-CH" sz="1349" b="1" kern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  <a:t>4</a:t>
            </a:r>
          </a:p>
        </p:txBody>
      </p:sp>
      <p:sp>
        <p:nvSpPr>
          <p:cNvPr id="31" name="Oval 44">
            <a:extLst>
              <a:ext uri="{FF2B5EF4-FFF2-40B4-BE49-F238E27FC236}">
                <a16:creationId xmlns:a16="http://schemas.microsoft.com/office/drawing/2014/main" id="{85132B4C-DAF3-4FC3-A401-BE003D0044EB}"/>
              </a:ext>
            </a:extLst>
          </p:cNvPr>
          <p:cNvSpPr/>
          <p:nvPr/>
        </p:nvSpPr>
        <p:spPr bwMode="gray">
          <a:xfrm>
            <a:off x="1001014" y="5016569"/>
            <a:ext cx="269859" cy="269921"/>
          </a:xfrm>
          <a:prstGeom prst="ellipse">
            <a:avLst/>
          </a:prstGeom>
          <a:solidFill>
            <a:srgbClr val="008FD3"/>
          </a:solidFill>
          <a:ln w="6350" algn="ctr">
            <a:noFill/>
            <a:miter lim="800000"/>
            <a:headEnd/>
            <a:tailEnd/>
          </a:ln>
        </p:spPr>
        <p:txBody>
          <a:bodyPr lIns="0" tIns="0" rIns="0" bIns="0" rtlCol="0" anchor="ctr"/>
          <a:lstStyle/>
          <a:p>
            <a:pPr algn="ctr" defTabSz="513818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de-CH" sz="1349" b="1" kern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  <a:t>1</a:t>
            </a:r>
          </a:p>
        </p:txBody>
      </p:sp>
      <p:sp>
        <p:nvSpPr>
          <p:cNvPr id="32" name="Oval 45">
            <a:extLst>
              <a:ext uri="{FF2B5EF4-FFF2-40B4-BE49-F238E27FC236}">
                <a16:creationId xmlns:a16="http://schemas.microsoft.com/office/drawing/2014/main" id="{4E000255-9A14-47D1-8E55-49BE2C6D31AC}"/>
              </a:ext>
            </a:extLst>
          </p:cNvPr>
          <p:cNvSpPr/>
          <p:nvPr/>
        </p:nvSpPr>
        <p:spPr bwMode="gray">
          <a:xfrm>
            <a:off x="3055123" y="5019399"/>
            <a:ext cx="269859" cy="269921"/>
          </a:xfrm>
          <a:prstGeom prst="ellipse">
            <a:avLst/>
          </a:prstGeom>
          <a:solidFill>
            <a:schemeClr val="accent4"/>
          </a:solidFill>
          <a:ln w="6350" algn="ctr">
            <a:noFill/>
            <a:miter lim="800000"/>
            <a:headEnd/>
            <a:tailEnd/>
          </a:ln>
        </p:spPr>
        <p:txBody>
          <a:bodyPr lIns="0" tIns="0" rIns="0" bIns="0" rtlCol="0" anchor="ctr"/>
          <a:lstStyle/>
          <a:p>
            <a:pPr algn="ctr" defTabSz="513818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de-CH" sz="1349" b="1" kern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  <a:t>2</a:t>
            </a:r>
          </a:p>
        </p:txBody>
      </p:sp>
      <p:sp>
        <p:nvSpPr>
          <p:cNvPr id="33" name="Rectangle 46">
            <a:extLst>
              <a:ext uri="{FF2B5EF4-FFF2-40B4-BE49-F238E27FC236}">
                <a16:creationId xmlns:a16="http://schemas.microsoft.com/office/drawing/2014/main" id="{2DD054AB-BB07-4570-A417-1B176CC28AEB}"/>
              </a:ext>
            </a:extLst>
          </p:cNvPr>
          <p:cNvSpPr/>
          <p:nvPr/>
        </p:nvSpPr>
        <p:spPr bwMode="gray">
          <a:xfrm>
            <a:off x="3496842" y="2247566"/>
            <a:ext cx="1930519" cy="274106"/>
          </a:xfrm>
          <a:prstGeom prst="rect">
            <a:avLst/>
          </a:prstGeom>
          <a:solidFill>
            <a:srgbClr val="00195A"/>
          </a:solidFill>
        </p:spPr>
        <p:txBody>
          <a:bodyPr wrap="square" rtlCol="0" anchor="ctr" anchorCtr="0">
            <a:noAutofit/>
          </a:bodyPr>
          <a:lstStyle/>
          <a:p>
            <a:pPr algn="ctr" defTabSz="815874"/>
            <a:r>
              <a:rPr lang="de-CH" sz="1050">
                <a:solidFill>
                  <a:srgbClr val="FFFFFF"/>
                </a:solidFill>
                <a:cs typeface="Arial"/>
              </a:rPr>
              <a:t>Zeitwirtschaft</a:t>
            </a:r>
          </a:p>
        </p:txBody>
      </p:sp>
      <p:sp>
        <p:nvSpPr>
          <p:cNvPr id="34" name="Rectangle 47">
            <a:extLst>
              <a:ext uri="{FF2B5EF4-FFF2-40B4-BE49-F238E27FC236}">
                <a16:creationId xmlns:a16="http://schemas.microsoft.com/office/drawing/2014/main" id="{4730A5B9-4950-4A71-AC9C-E3AD6F03E6EA}"/>
              </a:ext>
            </a:extLst>
          </p:cNvPr>
          <p:cNvSpPr/>
          <p:nvPr/>
        </p:nvSpPr>
        <p:spPr bwMode="gray">
          <a:xfrm>
            <a:off x="3496842" y="2547433"/>
            <a:ext cx="1930519" cy="274106"/>
          </a:xfrm>
          <a:prstGeom prst="rect">
            <a:avLst/>
          </a:prstGeom>
          <a:solidFill>
            <a:srgbClr val="0F46A7"/>
          </a:solidFill>
        </p:spPr>
        <p:txBody>
          <a:bodyPr wrap="square" rtlCol="0" anchor="ctr" anchorCtr="0">
            <a:noAutofit/>
          </a:bodyPr>
          <a:lstStyle/>
          <a:p>
            <a:pPr algn="ctr" defTabSz="815874"/>
            <a:r>
              <a:rPr lang="de-CH" sz="1050">
                <a:solidFill>
                  <a:srgbClr val="FFFFFF"/>
                </a:solidFill>
                <a:cs typeface="Arial"/>
              </a:rPr>
              <a:t>Payroll</a:t>
            </a:r>
          </a:p>
        </p:txBody>
      </p:sp>
      <p:sp>
        <p:nvSpPr>
          <p:cNvPr id="35" name="Rectangle 48">
            <a:extLst>
              <a:ext uri="{FF2B5EF4-FFF2-40B4-BE49-F238E27FC236}">
                <a16:creationId xmlns:a16="http://schemas.microsoft.com/office/drawing/2014/main" id="{0547EEE9-0968-4B96-9EC2-27E45501B020}"/>
              </a:ext>
            </a:extLst>
          </p:cNvPr>
          <p:cNvSpPr/>
          <p:nvPr/>
        </p:nvSpPr>
        <p:spPr bwMode="gray">
          <a:xfrm>
            <a:off x="3496842" y="2847299"/>
            <a:ext cx="1930519" cy="274106"/>
          </a:xfrm>
          <a:prstGeom prst="rect">
            <a:avLst/>
          </a:prstGeom>
          <a:solidFill>
            <a:schemeClr val="accent3"/>
          </a:solidFill>
        </p:spPr>
        <p:txBody>
          <a:bodyPr wrap="square" rtlCol="0" anchor="ctr" anchorCtr="0">
            <a:noAutofit/>
          </a:bodyPr>
          <a:lstStyle/>
          <a:p>
            <a:pPr algn="ctr" defTabSz="815874"/>
            <a:r>
              <a:rPr lang="de-CH" sz="1050">
                <a:solidFill>
                  <a:srgbClr val="FFFFFF"/>
                </a:solidFill>
                <a:cs typeface="Arial"/>
              </a:rPr>
              <a:t>PA &amp; OM</a:t>
            </a:r>
          </a:p>
        </p:txBody>
      </p:sp>
      <p:sp>
        <p:nvSpPr>
          <p:cNvPr id="36" name="TextBox 38">
            <a:extLst>
              <a:ext uri="{FF2B5EF4-FFF2-40B4-BE49-F238E27FC236}">
                <a16:creationId xmlns:a16="http://schemas.microsoft.com/office/drawing/2014/main" id="{293E26F8-C479-43D7-9EE0-065B897E201A}"/>
              </a:ext>
            </a:extLst>
          </p:cNvPr>
          <p:cNvSpPr txBox="1"/>
          <p:nvPr/>
        </p:nvSpPr>
        <p:spPr>
          <a:xfrm>
            <a:off x="7258884" y="4229347"/>
            <a:ext cx="1439594" cy="640386"/>
          </a:xfrm>
          <a:prstGeom prst="rect">
            <a:avLst/>
          </a:prstGeom>
          <a:solidFill>
            <a:schemeClr val="bg1">
              <a:lumMod val="85000"/>
            </a:schemeClr>
          </a:solidFill>
          <a:ln w="22225">
            <a:solidFill>
              <a:schemeClr val="bg1">
                <a:lumMod val="75000"/>
              </a:schemeClr>
            </a:solidFill>
          </a:ln>
        </p:spPr>
        <p:txBody>
          <a:bodyPr wrap="square" lIns="68535" tIns="34268" rIns="68535" bIns="34268" rtlCol="0" anchor="ctr" anchorCtr="0">
            <a:noAutofit/>
          </a:bodyPr>
          <a:lstStyle>
            <a:defPPr>
              <a:defRPr lang="de-DE"/>
            </a:defPPr>
            <a:lvl1pPr algn="ctr">
              <a:defRPr sz="1800">
                <a:solidFill>
                  <a:schemeClr val="bg1"/>
                </a:solidFill>
                <a:cs typeface="Arial"/>
              </a:defRPr>
            </a:lvl1pPr>
          </a:lstStyle>
          <a:p>
            <a:pPr defTabSz="815902"/>
            <a:r>
              <a:rPr lang="de-CH" sz="1050" dirty="0">
                <a:solidFill>
                  <a:srgbClr val="000000"/>
                </a:solidFill>
              </a:rPr>
              <a:t>Alle Personalprozesse sollen in die Cloud</a:t>
            </a:r>
          </a:p>
        </p:txBody>
      </p:sp>
    </p:spTree>
    <p:extLst>
      <p:ext uri="{BB962C8B-B14F-4D97-AF65-F5344CB8AC3E}">
        <p14:creationId xmlns:p14="http://schemas.microsoft.com/office/powerpoint/2010/main" val="16832690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A20A8F-3013-4B6A-94FA-BAF28073B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986" y="844737"/>
            <a:ext cx="6995120" cy="1143000"/>
          </a:xfrm>
        </p:spPr>
        <p:txBody>
          <a:bodyPr/>
          <a:lstStyle/>
          <a:p>
            <a:r>
              <a:rPr lang="de-DE" dirty="0"/>
              <a:t>Cloud </a:t>
            </a:r>
            <a:r>
              <a:rPr lang="de-DE" dirty="0" err="1"/>
              <a:t>Deployment</a:t>
            </a:r>
            <a:r>
              <a:rPr lang="de-DE" dirty="0"/>
              <a:t> Modelle f. SAP ERP-Kunden</a:t>
            </a:r>
          </a:p>
        </p:txBody>
      </p:sp>
      <p:pic>
        <p:nvPicPr>
          <p:cNvPr id="4" name="Picture 46">
            <a:extLst>
              <a:ext uri="{FF2B5EF4-FFF2-40B4-BE49-F238E27FC236}">
                <a16:creationId xmlns:a16="http://schemas.microsoft.com/office/drawing/2014/main" id="{4EB3DA58-48A1-4B76-8F6D-651749592E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242" y="2528351"/>
            <a:ext cx="1382737" cy="878802"/>
          </a:xfrm>
          <a:prstGeom prst="rect">
            <a:avLst/>
          </a:prstGeom>
        </p:spPr>
      </p:pic>
      <p:pic>
        <p:nvPicPr>
          <p:cNvPr id="5" name="Picture 48">
            <a:extLst>
              <a:ext uri="{FF2B5EF4-FFF2-40B4-BE49-F238E27FC236}">
                <a16:creationId xmlns:a16="http://schemas.microsoft.com/office/drawing/2014/main" id="{E689F458-8905-4236-8D73-ABA22905D0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2600" y="2528350"/>
            <a:ext cx="1382737" cy="878802"/>
          </a:xfrm>
          <a:prstGeom prst="rect">
            <a:avLst/>
          </a:prstGeom>
        </p:spPr>
      </p:pic>
      <p:pic>
        <p:nvPicPr>
          <p:cNvPr id="6" name="Picture 47">
            <a:extLst>
              <a:ext uri="{FF2B5EF4-FFF2-40B4-BE49-F238E27FC236}">
                <a16:creationId xmlns:a16="http://schemas.microsoft.com/office/drawing/2014/main" id="{C35A8FC8-A02E-4B06-B3EA-47A65AF46D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1248" y="2528351"/>
            <a:ext cx="1382737" cy="878802"/>
          </a:xfrm>
          <a:prstGeom prst="rect">
            <a:avLst/>
          </a:prstGeom>
        </p:spPr>
      </p:pic>
      <p:pic>
        <p:nvPicPr>
          <p:cNvPr id="7" name="Picture 45">
            <a:extLst>
              <a:ext uri="{FF2B5EF4-FFF2-40B4-BE49-F238E27FC236}">
                <a16:creationId xmlns:a16="http://schemas.microsoft.com/office/drawing/2014/main" id="{9406B479-89E7-4E58-BE8C-F95C5FCFE7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608" y="2530873"/>
            <a:ext cx="1382737" cy="878802"/>
          </a:xfrm>
          <a:prstGeom prst="rect">
            <a:avLst/>
          </a:prstGeom>
        </p:spPr>
      </p:pic>
      <p:sp>
        <p:nvSpPr>
          <p:cNvPr id="8" name="TextBox 41">
            <a:extLst>
              <a:ext uri="{FF2B5EF4-FFF2-40B4-BE49-F238E27FC236}">
                <a16:creationId xmlns:a16="http://schemas.microsoft.com/office/drawing/2014/main" id="{A1B0CFE0-0674-44AA-8ADF-9D0DAE021CC6}"/>
              </a:ext>
            </a:extLst>
          </p:cNvPr>
          <p:cNvSpPr txBox="1"/>
          <p:nvPr/>
        </p:nvSpPr>
        <p:spPr>
          <a:xfrm>
            <a:off x="555250" y="2305100"/>
            <a:ext cx="1466180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 defTabSz="815874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de-CH" sz="1200" b="1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Talent Hybrid</a:t>
            </a:r>
          </a:p>
        </p:txBody>
      </p:sp>
      <p:sp>
        <p:nvSpPr>
          <p:cNvPr id="9" name="TextBox 51">
            <a:extLst>
              <a:ext uri="{FF2B5EF4-FFF2-40B4-BE49-F238E27FC236}">
                <a16:creationId xmlns:a16="http://schemas.microsoft.com/office/drawing/2014/main" id="{80D2F04C-A905-4D6A-A4E3-7CFDF255EEFC}"/>
              </a:ext>
            </a:extLst>
          </p:cNvPr>
          <p:cNvSpPr txBox="1"/>
          <p:nvPr/>
        </p:nvSpPr>
        <p:spPr>
          <a:xfrm>
            <a:off x="2785674" y="2305100"/>
            <a:ext cx="1466180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 defTabSz="815874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de-CH" sz="1200" b="1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Side-</a:t>
            </a:r>
            <a:r>
              <a:rPr lang="de-CH" sz="1200" b="1" kern="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by</a:t>
            </a:r>
            <a:r>
              <a:rPr lang="de-CH" sz="1200" b="1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-Side</a:t>
            </a:r>
          </a:p>
        </p:txBody>
      </p:sp>
      <p:sp>
        <p:nvSpPr>
          <p:cNvPr id="10" name="Oval 54">
            <a:extLst>
              <a:ext uri="{FF2B5EF4-FFF2-40B4-BE49-F238E27FC236}">
                <a16:creationId xmlns:a16="http://schemas.microsoft.com/office/drawing/2014/main" id="{CA652C00-E0DD-43F1-BB32-55F8C21EB4D1}"/>
              </a:ext>
            </a:extLst>
          </p:cNvPr>
          <p:cNvSpPr/>
          <p:nvPr/>
        </p:nvSpPr>
        <p:spPr bwMode="gray">
          <a:xfrm>
            <a:off x="5559501" y="1982852"/>
            <a:ext cx="269789" cy="269851"/>
          </a:xfrm>
          <a:prstGeom prst="ellipse">
            <a:avLst/>
          </a:prstGeom>
          <a:solidFill>
            <a:schemeClr val="accent6"/>
          </a:solidFill>
          <a:ln w="6350" algn="ctr">
            <a:noFill/>
            <a:miter lim="800000"/>
            <a:headEnd/>
            <a:tailEnd/>
          </a:ln>
        </p:spPr>
        <p:txBody>
          <a:bodyPr lIns="0" tIns="0" rIns="0" bIns="0" rtlCol="0" anchor="ctr"/>
          <a:lstStyle/>
          <a:p>
            <a:pPr algn="ctr" defTabSz="513733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de-CH" sz="1125" b="1" kern="0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  <a:t>3</a:t>
            </a:r>
          </a:p>
        </p:txBody>
      </p:sp>
      <p:sp>
        <p:nvSpPr>
          <p:cNvPr id="11" name="Oval 55">
            <a:extLst>
              <a:ext uri="{FF2B5EF4-FFF2-40B4-BE49-F238E27FC236}">
                <a16:creationId xmlns:a16="http://schemas.microsoft.com/office/drawing/2014/main" id="{25FD50DF-4E56-490F-AD9A-47133BCD31AF}"/>
              </a:ext>
            </a:extLst>
          </p:cNvPr>
          <p:cNvSpPr/>
          <p:nvPr/>
        </p:nvSpPr>
        <p:spPr bwMode="gray">
          <a:xfrm>
            <a:off x="7668258" y="1982852"/>
            <a:ext cx="269789" cy="269851"/>
          </a:xfrm>
          <a:prstGeom prst="ellipse">
            <a:avLst/>
          </a:prstGeom>
          <a:solidFill>
            <a:schemeClr val="accent5"/>
          </a:solidFill>
          <a:ln w="6350" algn="ctr">
            <a:noFill/>
            <a:miter lim="800000"/>
            <a:headEnd/>
            <a:tailEnd/>
          </a:ln>
        </p:spPr>
        <p:txBody>
          <a:bodyPr lIns="0" tIns="0" rIns="0" bIns="0" rtlCol="0" anchor="ctr"/>
          <a:lstStyle/>
          <a:p>
            <a:pPr algn="ctr" defTabSz="513733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de-CH" sz="1125" b="1" kern="0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  <a:t>4</a:t>
            </a:r>
          </a:p>
        </p:txBody>
      </p:sp>
      <p:sp>
        <p:nvSpPr>
          <p:cNvPr id="12" name="Oval 56">
            <a:extLst>
              <a:ext uri="{FF2B5EF4-FFF2-40B4-BE49-F238E27FC236}">
                <a16:creationId xmlns:a16="http://schemas.microsoft.com/office/drawing/2014/main" id="{316C9500-8F23-4436-A676-F69A3B0C0F4A}"/>
              </a:ext>
            </a:extLst>
          </p:cNvPr>
          <p:cNvSpPr/>
          <p:nvPr/>
        </p:nvSpPr>
        <p:spPr bwMode="gray">
          <a:xfrm>
            <a:off x="1197068" y="1982852"/>
            <a:ext cx="269789" cy="269851"/>
          </a:xfrm>
          <a:prstGeom prst="ellipse">
            <a:avLst/>
          </a:prstGeom>
          <a:solidFill>
            <a:srgbClr val="008FD3"/>
          </a:solidFill>
          <a:ln w="6350" algn="ctr">
            <a:noFill/>
            <a:miter lim="800000"/>
            <a:headEnd/>
            <a:tailEnd/>
          </a:ln>
        </p:spPr>
        <p:txBody>
          <a:bodyPr lIns="0" tIns="0" rIns="0" bIns="0" rtlCol="0" anchor="ctr"/>
          <a:lstStyle/>
          <a:p>
            <a:pPr algn="ctr" defTabSz="513733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de-CH" sz="1125" b="1" kern="0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  <a:t>1</a:t>
            </a:r>
          </a:p>
        </p:txBody>
      </p:sp>
      <p:sp>
        <p:nvSpPr>
          <p:cNvPr id="13" name="Oval 57">
            <a:extLst>
              <a:ext uri="{FF2B5EF4-FFF2-40B4-BE49-F238E27FC236}">
                <a16:creationId xmlns:a16="http://schemas.microsoft.com/office/drawing/2014/main" id="{7F099B34-A3AC-4037-B997-6380B7EAFA65}"/>
              </a:ext>
            </a:extLst>
          </p:cNvPr>
          <p:cNvSpPr/>
          <p:nvPr/>
        </p:nvSpPr>
        <p:spPr bwMode="gray">
          <a:xfrm>
            <a:off x="3400068" y="1982852"/>
            <a:ext cx="269789" cy="269851"/>
          </a:xfrm>
          <a:prstGeom prst="ellipse">
            <a:avLst/>
          </a:prstGeom>
          <a:solidFill>
            <a:schemeClr val="accent4"/>
          </a:solidFill>
          <a:ln w="6350" algn="ctr">
            <a:noFill/>
            <a:miter lim="800000"/>
            <a:headEnd/>
            <a:tailEnd/>
          </a:ln>
        </p:spPr>
        <p:txBody>
          <a:bodyPr lIns="0" tIns="0" rIns="0" bIns="0" rtlCol="0" anchor="ctr"/>
          <a:lstStyle/>
          <a:p>
            <a:pPr algn="ctr" defTabSz="513733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de-CH" sz="1125" b="1" kern="0" dirty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  <a:t>2</a:t>
            </a:r>
          </a:p>
        </p:txBody>
      </p:sp>
      <p:cxnSp>
        <p:nvCxnSpPr>
          <p:cNvPr id="14" name="Straight Connector 58">
            <a:extLst>
              <a:ext uri="{FF2B5EF4-FFF2-40B4-BE49-F238E27FC236}">
                <a16:creationId xmlns:a16="http://schemas.microsoft.com/office/drawing/2014/main" id="{5F13F135-AC1C-4864-9DBA-176A1A73A82A}"/>
              </a:ext>
            </a:extLst>
          </p:cNvPr>
          <p:cNvCxnSpPr/>
          <p:nvPr/>
        </p:nvCxnSpPr>
        <p:spPr>
          <a:xfrm>
            <a:off x="1324249" y="3398015"/>
            <a:ext cx="0" cy="721777"/>
          </a:xfrm>
          <a:prstGeom prst="line">
            <a:avLst/>
          </a:prstGeom>
          <a:noFill/>
          <a:ln w="19050" cap="flat" cmpd="sng" algn="ctr">
            <a:solidFill>
              <a:schemeClr val="bg1">
                <a:lumMod val="75000"/>
              </a:schemeClr>
            </a:solidFill>
            <a:prstDash val="solid"/>
            <a:headEnd type="triangle" w="lg" len="lg"/>
            <a:tailEnd type="triangle" w="lg" len="lg"/>
          </a:ln>
          <a:effectLst/>
        </p:spPr>
      </p:cxnSp>
      <p:sp>
        <p:nvSpPr>
          <p:cNvPr id="15" name="TextBox 64">
            <a:extLst>
              <a:ext uri="{FF2B5EF4-FFF2-40B4-BE49-F238E27FC236}">
                <a16:creationId xmlns:a16="http://schemas.microsoft.com/office/drawing/2014/main" id="{14636019-9A5E-410A-BA62-5CBD533947B7}"/>
              </a:ext>
            </a:extLst>
          </p:cNvPr>
          <p:cNvSpPr txBox="1"/>
          <p:nvPr/>
        </p:nvSpPr>
        <p:spPr>
          <a:xfrm>
            <a:off x="4965676" y="2305100"/>
            <a:ext cx="1466180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 defTabSz="815874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de-CH" sz="1200" b="1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Core Hybrid</a:t>
            </a:r>
          </a:p>
        </p:txBody>
      </p:sp>
      <p:sp>
        <p:nvSpPr>
          <p:cNvPr id="16" name="TextBox 66">
            <a:extLst>
              <a:ext uri="{FF2B5EF4-FFF2-40B4-BE49-F238E27FC236}">
                <a16:creationId xmlns:a16="http://schemas.microsoft.com/office/drawing/2014/main" id="{5E9EC7BC-17C5-47C0-B782-07B2DE186FB9}"/>
              </a:ext>
            </a:extLst>
          </p:cNvPr>
          <p:cNvSpPr txBox="1"/>
          <p:nvPr/>
        </p:nvSpPr>
        <p:spPr>
          <a:xfrm>
            <a:off x="7071526" y="2298244"/>
            <a:ext cx="1466180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 defTabSz="815874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de-CH" sz="1200" b="1" kern="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Full</a:t>
            </a:r>
            <a:r>
              <a:rPr lang="de-CH" sz="1200" b="1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Cloud</a:t>
            </a:r>
          </a:p>
        </p:txBody>
      </p:sp>
      <p:sp>
        <p:nvSpPr>
          <p:cNvPr id="17" name="Rectangle 69">
            <a:extLst>
              <a:ext uri="{FF2B5EF4-FFF2-40B4-BE49-F238E27FC236}">
                <a16:creationId xmlns:a16="http://schemas.microsoft.com/office/drawing/2014/main" id="{622DAFBD-74E6-459D-A819-EF07B3B19E3D}"/>
              </a:ext>
            </a:extLst>
          </p:cNvPr>
          <p:cNvSpPr/>
          <p:nvPr/>
        </p:nvSpPr>
        <p:spPr bwMode="gray">
          <a:xfrm>
            <a:off x="542680" y="2862889"/>
            <a:ext cx="1601018" cy="358152"/>
          </a:xfrm>
          <a:prstGeom prst="rect">
            <a:avLst/>
          </a:prstGeom>
          <a:noFill/>
          <a:ln w="3175" cap="flat" cmpd="sng" algn="ctr">
            <a:noFill/>
            <a:prstDash val="dash"/>
            <a:headEnd/>
            <a:tailEnd/>
          </a:ln>
          <a:effectLst/>
        </p:spPr>
        <p:txBody>
          <a:bodyPr lIns="67443" tIns="53954" rIns="67443" bIns="53954" rtlCol="0" anchor="ctr"/>
          <a:lstStyle/>
          <a:p>
            <a:pPr algn="ctr" defTabSz="815874">
              <a:defRPr/>
            </a:pPr>
            <a:r>
              <a:rPr lang="de-CH" sz="900" b="1" kern="0" dirty="0">
                <a:solidFill>
                  <a:srgbClr val="000000"/>
                </a:solidFill>
              </a:rPr>
              <a:t>Talent Solutions</a:t>
            </a:r>
            <a:br>
              <a:rPr lang="de-CH" sz="900" b="1" kern="0" dirty="0">
                <a:solidFill>
                  <a:srgbClr val="000000"/>
                </a:solidFill>
              </a:rPr>
            </a:br>
            <a:r>
              <a:rPr lang="de-CH" sz="900" b="1" kern="0" dirty="0">
                <a:solidFill>
                  <a:srgbClr val="000000"/>
                </a:solidFill>
              </a:rPr>
              <a:t>People Analytics</a:t>
            </a:r>
          </a:p>
        </p:txBody>
      </p:sp>
      <p:sp>
        <p:nvSpPr>
          <p:cNvPr id="18" name="Rectangle 70">
            <a:extLst>
              <a:ext uri="{FF2B5EF4-FFF2-40B4-BE49-F238E27FC236}">
                <a16:creationId xmlns:a16="http://schemas.microsoft.com/office/drawing/2014/main" id="{F45B6041-B123-4565-A0E6-07B81FABBA7B}"/>
              </a:ext>
            </a:extLst>
          </p:cNvPr>
          <p:cNvSpPr/>
          <p:nvPr/>
        </p:nvSpPr>
        <p:spPr bwMode="gray">
          <a:xfrm>
            <a:off x="2668659" y="2657202"/>
            <a:ext cx="1601018" cy="743251"/>
          </a:xfrm>
          <a:prstGeom prst="rect">
            <a:avLst/>
          </a:prstGeom>
          <a:noFill/>
          <a:ln w="3175" cap="flat" cmpd="sng" algn="ctr">
            <a:noFill/>
            <a:prstDash val="dash"/>
            <a:headEnd/>
            <a:tailEnd/>
          </a:ln>
          <a:effectLst/>
        </p:spPr>
        <p:txBody>
          <a:bodyPr lIns="67443" tIns="53954" rIns="67443" bIns="53954" rtlCol="0" anchor="ctr"/>
          <a:lstStyle/>
          <a:p>
            <a:pPr algn="ctr" defTabSz="815874">
              <a:lnSpc>
                <a:spcPct val="120000"/>
              </a:lnSpc>
              <a:spcBef>
                <a:spcPts val="900"/>
              </a:spcBef>
              <a:spcAft>
                <a:spcPts val="450"/>
              </a:spcAft>
              <a:defRPr/>
            </a:pPr>
            <a:r>
              <a:rPr lang="de-CH" sz="900" b="1" kern="0" dirty="0">
                <a:solidFill>
                  <a:srgbClr val="000000"/>
                </a:solidFill>
              </a:rPr>
              <a:t>Talent</a:t>
            </a:r>
            <a:br>
              <a:rPr lang="de-CH" sz="900" b="1" kern="0" dirty="0">
                <a:solidFill>
                  <a:srgbClr val="000000"/>
                </a:solidFill>
              </a:rPr>
            </a:br>
            <a:r>
              <a:rPr lang="de-CH" sz="900" b="1" kern="0" dirty="0">
                <a:solidFill>
                  <a:srgbClr val="000000"/>
                </a:solidFill>
              </a:rPr>
              <a:t>Analytics</a:t>
            </a:r>
            <a:br>
              <a:rPr lang="de-CH" sz="900" b="1" kern="0" dirty="0">
                <a:solidFill>
                  <a:srgbClr val="000000"/>
                </a:solidFill>
              </a:rPr>
            </a:br>
            <a:r>
              <a:rPr lang="de-CH" sz="900" b="1" kern="0" dirty="0" err="1">
                <a:solidFill>
                  <a:srgbClr val="000000"/>
                </a:solidFill>
              </a:rPr>
              <a:t>Personaladmin</a:t>
            </a:r>
            <a:r>
              <a:rPr lang="de-CH" sz="900" b="1" kern="0" dirty="0">
                <a:solidFill>
                  <a:srgbClr val="000000"/>
                </a:solidFill>
              </a:rPr>
              <a:t>. (PA) </a:t>
            </a:r>
            <a:br>
              <a:rPr lang="de-CH" sz="900" b="1" kern="0" dirty="0">
                <a:solidFill>
                  <a:srgbClr val="000000"/>
                </a:solidFill>
              </a:rPr>
            </a:br>
            <a:r>
              <a:rPr lang="de-CH" sz="900" b="1" kern="0" dirty="0">
                <a:solidFill>
                  <a:srgbClr val="000000"/>
                </a:solidFill>
              </a:rPr>
              <a:t>Org. </a:t>
            </a:r>
            <a:r>
              <a:rPr lang="de-CH" sz="900" b="1" kern="0" dirty="0" err="1">
                <a:solidFill>
                  <a:srgbClr val="000000"/>
                </a:solidFill>
              </a:rPr>
              <a:t>Mgmt</a:t>
            </a:r>
            <a:r>
              <a:rPr lang="de-CH" sz="900" b="1" kern="0" dirty="0">
                <a:solidFill>
                  <a:srgbClr val="000000"/>
                </a:solidFill>
              </a:rPr>
              <a:t>. (OM)</a:t>
            </a:r>
          </a:p>
        </p:txBody>
      </p:sp>
      <p:sp>
        <p:nvSpPr>
          <p:cNvPr id="19" name="Rectangle 71">
            <a:extLst>
              <a:ext uri="{FF2B5EF4-FFF2-40B4-BE49-F238E27FC236}">
                <a16:creationId xmlns:a16="http://schemas.microsoft.com/office/drawing/2014/main" id="{74BC6DDA-3332-46B5-8B28-EA0CBC423B72}"/>
              </a:ext>
            </a:extLst>
          </p:cNvPr>
          <p:cNvSpPr/>
          <p:nvPr/>
        </p:nvSpPr>
        <p:spPr bwMode="gray">
          <a:xfrm>
            <a:off x="6980418" y="2823732"/>
            <a:ext cx="1601018" cy="358152"/>
          </a:xfrm>
          <a:prstGeom prst="rect">
            <a:avLst/>
          </a:prstGeom>
          <a:noFill/>
          <a:ln w="3175" cap="flat" cmpd="sng" algn="ctr">
            <a:noFill/>
            <a:prstDash val="dash"/>
            <a:headEnd/>
            <a:tailEnd/>
          </a:ln>
          <a:effectLst/>
        </p:spPr>
        <p:txBody>
          <a:bodyPr lIns="67443" tIns="53954" rIns="67443" bIns="53954" rtlCol="0" anchor="ctr"/>
          <a:lstStyle/>
          <a:p>
            <a:pPr algn="ctr" defTabSz="815874">
              <a:defRPr/>
            </a:pPr>
            <a:r>
              <a:rPr lang="de-CH" sz="900" b="1" kern="0" dirty="0">
                <a:solidFill>
                  <a:srgbClr val="000000"/>
                </a:solidFill>
              </a:rPr>
              <a:t>PA &amp; OM</a:t>
            </a:r>
          </a:p>
          <a:p>
            <a:pPr algn="ctr" defTabSz="815874">
              <a:defRPr/>
            </a:pPr>
            <a:r>
              <a:rPr lang="de-CH" sz="900" b="1" kern="0" dirty="0" err="1">
                <a:solidFill>
                  <a:srgbClr val="000000"/>
                </a:solidFill>
              </a:rPr>
              <a:t>Payroll</a:t>
            </a:r>
            <a:r>
              <a:rPr lang="de-CH" sz="900" b="1" kern="0" dirty="0">
                <a:solidFill>
                  <a:srgbClr val="000000"/>
                </a:solidFill>
              </a:rPr>
              <a:t> </a:t>
            </a:r>
          </a:p>
          <a:p>
            <a:pPr algn="ctr" defTabSz="815874">
              <a:defRPr/>
            </a:pPr>
            <a:r>
              <a:rPr lang="de-CH" sz="900" b="1" kern="0" dirty="0">
                <a:solidFill>
                  <a:srgbClr val="000000"/>
                </a:solidFill>
              </a:rPr>
              <a:t>Talent Solutions</a:t>
            </a:r>
          </a:p>
          <a:p>
            <a:pPr algn="ctr" defTabSz="815874">
              <a:defRPr/>
            </a:pPr>
            <a:r>
              <a:rPr lang="de-CH" sz="900" b="1" kern="0" dirty="0">
                <a:solidFill>
                  <a:srgbClr val="000000"/>
                </a:solidFill>
              </a:rPr>
              <a:t>People Analytics </a:t>
            </a:r>
          </a:p>
        </p:txBody>
      </p:sp>
      <p:sp>
        <p:nvSpPr>
          <p:cNvPr id="20" name="Rectangle 72">
            <a:extLst>
              <a:ext uri="{FF2B5EF4-FFF2-40B4-BE49-F238E27FC236}">
                <a16:creationId xmlns:a16="http://schemas.microsoft.com/office/drawing/2014/main" id="{791D52D5-FBB9-4F29-9BA3-E7BBFEDBDDB2}"/>
              </a:ext>
            </a:extLst>
          </p:cNvPr>
          <p:cNvSpPr/>
          <p:nvPr/>
        </p:nvSpPr>
        <p:spPr bwMode="gray">
          <a:xfrm>
            <a:off x="4932552" y="2877051"/>
            <a:ext cx="1601018" cy="358152"/>
          </a:xfrm>
          <a:prstGeom prst="rect">
            <a:avLst/>
          </a:prstGeom>
          <a:noFill/>
          <a:ln w="3175" cap="flat" cmpd="sng" algn="ctr">
            <a:noFill/>
            <a:prstDash val="dash"/>
            <a:headEnd/>
            <a:tailEnd/>
          </a:ln>
          <a:effectLst/>
        </p:spPr>
        <p:txBody>
          <a:bodyPr lIns="67443" tIns="53954" rIns="67443" bIns="53954" rtlCol="0" anchor="ctr"/>
          <a:lstStyle/>
          <a:p>
            <a:pPr algn="ctr" defTabSz="815874">
              <a:defRPr/>
            </a:pPr>
            <a:r>
              <a:rPr lang="de-CH" sz="900" b="1" kern="0" dirty="0">
                <a:solidFill>
                  <a:srgbClr val="000000"/>
                </a:solidFill>
              </a:rPr>
              <a:t>PA &amp; OM</a:t>
            </a:r>
            <a:br>
              <a:rPr lang="de-CH" sz="900" b="1" kern="0" dirty="0">
                <a:solidFill>
                  <a:srgbClr val="000000"/>
                </a:solidFill>
              </a:rPr>
            </a:br>
            <a:r>
              <a:rPr lang="de-CH" sz="900" b="1" kern="0" dirty="0">
                <a:solidFill>
                  <a:srgbClr val="000000"/>
                </a:solidFill>
              </a:rPr>
              <a:t>Talent Solutions</a:t>
            </a:r>
            <a:br>
              <a:rPr lang="de-CH" sz="900" b="1" kern="0" dirty="0">
                <a:solidFill>
                  <a:srgbClr val="000000"/>
                </a:solidFill>
              </a:rPr>
            </a:br>
            <a:r>
              <a:rPr lang="de-CH" sz="900" b="1" kern="0" dirty="0">
                <a:solidFill>
                  <a:srgbClr val="000000"/>
                </a:solidFill>
              </a:rPr>
              <a:t>People Analytics</a:t>
            </a:r>
          </a:p>
        </p:txBody>
      </p:sp>
      <p:sp>
        <p:nvSpPr>
          <p:cNvPr id="21" name="Rectangle 73">
            <a:extLst>
              <a:ext uri="{FF2B5EF4-FFF2-40B4-BE49-F238E27FC236}">
                <a16:creationId xmlns:a16="http://schemas.microsoft.com/office/drawing/2014/main" id="{405A69A0-ED67-4D2D-B559-6D4400B17C82}"/>
              </a:ext>
            </a:extLst>
          </p:cNvPr>
          <p:cNvSpPr/>
          <p:nvPr/>
        </p:nvSpPr>
        <p:spPr bwMode="gray">
          <a:xfrm>
            <a:off x="589986" y="4175105"/>
            <a:ext cx="1450427" cy="274106"/>
          </a:xfrm>
          <a:prstGeom prst="rect">
            <a:avLst/>
          </a:prstGeom>
          <a:solidFill>
            <a:srgbClr val="00195A"/>
          </a:solidFill>
        </p:spPr>
        <p:txBody>
          <a:bodyPr wrap="square" rtlCol="0" anchor="ctr" anchorCtr="0">
            <a:noAutofit/>
          </a:bodyPr>
          <a:lstStyle/>
          <a:p>
            <a:pPr algn="ctr" defTabSz="815874"/>
            <a:r>
              <a:rPr lang="de-CH" sz="1200" dirty="0">
                <a:solidFill>
                  <a:srgbClr val="FFFFFF"/>
                </a:solidFill>
                <a:cs typeface="Arial"/>
              </a:rPr>
              <a:t>Zeitwirtschaft</a:t>
            </a:r>
          </a:p>
        </p:txBody>
      </p:sp>
      <p:sp>
        <p:nvSpPr>
          <p:cNvPr id="22" name="Rectangle 74">
            <a:extLst>
              <a:ext uri="{FF2B5EF4-FFF2-40B4-BE49-F238E27FC236}">
                <a16:creationId xmlns:a16="http://schemas.microsoft.com/office/drawing/2014/main" id="{394D205D-4011-4485-BE8B-6BE21F69BE88}"/>
              </a:ext>
            </a:extLst>
          </p:cNvPr>
          <p:cNvSpPr/>
          <p:nvPr/>
        </p:nvSpPr>
        <p:spPr bwMode="gray">
          <a:xfrm>
            <a:off x="589986" y="4474972"/>
            <a:ext cx="1450427" cy="274106"/>
          </a:xfrm>
          <a:prstGeom prst="rect">
            <a:avLst/>
          </a:prstGeom>
          <a:solidFill>
            <a:srgbClr val="003283"/>
          </a:solidFill>
        </p:spPr>
        <p:txBody>
          <a:bodyPr wrap="square" rtlCol="0" anchor="ctr" anchorCtr="0">
            <a:noAutofit/>
          </a:bodyPr>
          <a:lstStyle/>
          <a:p>
            <a:pPr algn="ctr" defTabSz="815874"/>
            <a:r>
              <a:rPr lang="de-CH" sz="1050" dirty="0" err="1">
                <a:solidFill>
                  <a:srgbClr val="FFFFFF"/>
                </a:solidFill>
                <a:cs typeface="Arial"/>
              </a:rPr>
              <a:t>Payroll</a:t>
            </a:r>
            <a:endParaRPr lang="de-CH" sz="1050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23" name="Rectangle 75">
            <a:extLst>
              <a:ext uri="{FF2B5EF4-FFF2-40B4-BE49-F238E27FC236}">
                <a16:creationId xmlns:a16="http://schemas.microsoft.com/office/drawing/2014/main" id="{FF275509-8D62-4B36-A1DF-7D65715A7ED2}"/>
              </a:ext>
            </a:extLst>
          </p:cNvPr>
          <p:cNvSpPr/>
          <p:nvPr/>
        </p:nvSpPr>
        <p:spPr bwMode="gray">
          <a:xfrm>
            <a:off x="589986" y="4781694"/>
            <a:ext cx="1450427" cy="274106"/>
          </a:xfrm>
          <a:prstGeom prst="rect">
            <a:avLst/>
          </a:prstGeom>
          <a:solidFill>
            <a:schemeClr val="accent3"/>
          </a:solidFill>
        </p:spPr>
        <p:txBody>
          <a:bodyPr wrap="square" rtlCol="0" anchor="ctr" anchorCtr="0">
            <a:noAutofit/>
          </a:bodyPr>
          <a:lstStyle/>
          <a:p>
            <a:pPr algn="ctr" defTabSz="815874"/>
            <a:r>
              <a:rPr lang="de-CH" sz="1050" dirty="0">
                <a:solidFill>
                  <a:srgbClr val="FFFFFF"/>
                </a:solidFill>
                <a:cs typeface="Arial"/>
              </a:rPr>
              <a:t>PA &amp; OM</a:t>
            </a:r>
          </a:p>
        </p:txBody>
      </p:sp>
      <p:sp>
        <p:nvSpPr>
          <p:cNvPr id="24" name="Rectangle 76">
            <a:extLst>
              <a:ext uri="{FF2B5EF4-FFF2-40B4-BE49-F238E27FC236}">
                <a16:creationId xmlns:a16="http://schemas.microsoft.com/office/drawing/2014/main" id="{E5CABF9B-94D0-4BC1-94FA-8C7D059F76E6}"/>
              </a:ext>
            </a:extLst>
          </p:cNvPr>
          <p:cNvSpPr/>
          <p:nvPr/>
        </p:nvSpPr>
        <p:spPr bwMode="gray">
          <a:xfrm>
            <a:off x="589986" y="5081561"/>
            <a:ext cx="1450427" cy="274106"/>
          </a:xfrm>
          <a:prstGeom prst="rect">
            <a:avLst/>
          </a:prstGeom>
          <a:solidFill>
            <a:srgbClr val="0FAAFF"/>
          </a:solidFill>
        </p:spPr>
        <p:txBody>
          <a:bodyPr wrap="square" rtlCol="0" anchor="ctr" anchorCtr="0">
            <a:noAutofit/>
          </a:bodyPr>
          <a:lstStyle/>
          <a:p>
            <a:pPr algn="ctr" defTabSz="815874">
              <a:defRPr/>
            </a:pPr>
            <a:r>
              <a:rPr lang="de-CH" sz="1050" kern="0" dirty="0">
                <a:solidFill>
                  <a:srgbClr val="FFFFFF"/>
                </a:solidFill>
                <a:cs typeface="Arial"/>
              </a:rPr>
              <a:t>ERP</a:t>
            </a:r>
          </a:p>
        </p:txBody>
      </p:sp>
      <p:cxnSp>
        <p:nvCxnSpPr>
          <p:cNvPr id="25" name="Straight Connector 77">
            <a:extLst>
              <a:ext uri="{FF2B5EF4-FFF2-40B4-BE49-F238E27FC236}">
                <a16:creationId xmlns:a16="http://schemas.microsoft.com/office/drawing/2014/main" id="{FEC5B604-0AD3-460B-A866-2C1847EEE592}"/>
              </a:ext>
            </a:extLst>
          </p:cNvPr>
          <p:cNvCxnSpPr/>
          <p:nvPr/>
        </p:nvCxnSpPr>
        <p:spPr>
          <a:xfrm>
            <a:off x="5708178" y="3398017"/>
            <a:ext cx="0" cy="978225"/>
          </a:xfrm>
          <a:prstGeom prst="line">
            <a:avLst/>
          </a:prstGeom>
          <a:noFill/>
          <a:ln w="19050" cap="flat" cmpd="sng" algn="ctr">
            <a:solidFill>
              <a:schemeClr val="bg1">
                <a:lumMod val="75000"/>
              </a:schemeClr>
            </a:solidFill>
            <a:prstDash val="solid"/>
            <a:headEnd type="triangle" w="lg" len="lg"/>
            <a:tailEnd type="triangle" w="lg" len="lg"/>
          </a:ln>
          <a:effectLst/>
        </p:spPr>
      </p:cxnSp>
      <p:sp>
        <p:nvSpPr>
          <p:cNvPr id="26" name="Rectangle 78">
            <a:extLst>
              <a:ext uri="{FF2B5EF4-FFF2-40B4-BE49-F238E27FC236}">
                <a16:creationId xmlns:a16="http://schemas.microsoft.com/office/drawing/2014/main" id="{DF524F41-5E47-4B5D-AE10-5D238017993D}"/>
              </a:ext>
            </a:extLst>
          </p:cNvPr>
          <p:cNvSpPr/>
          <p:nvPr/>
        </p:nvSpPr>
        <p:spPr bwMode="gray">
          <a:xfrm>
            <a:off x="7074751" y="5074704"/>
            <a:ext cx="1450427" cy="274106"/>
          </a:xfrm>
          <a:prstGeom prst="rect">
            <a:avLst/>
          </a:prstGeom>
          <a:solidFill>
            <a:srgbClr val="0FAAFF"/>
          </a:solidFill>
        </p:spPr>
        <p:txBody>
          <a:bodyPr wrap="square" rtlCol="0" anchor="ctr" anchorCtr="0">
            <a:noAutofit/>
          </a:bodyPr>
          <a:lstStyle/>
          <a:p>
            <a:pPr algn="ctr" defTabSz="815874">
              <a:defRPr/>
            </a:pPr>
            <a:r>
              <a:rPr lang="de-CH" sz="1050" kern="0" dirty="0">
                <a:solidFill>
                  <a:srgbClr val="FFFFFF"/>
                </a:solidFill>
                <a:cs typeface="Arial"/>
              </a:rPr>
              <a:t>ERP</a:t>
            </a:r>
          </a:p>
        </p:txBody>
      </p:sp>
      <p:cxnSp>
        <p:nvCxnSpPr>
          <p:cNvPr id="27" name="Straight Connector 79">
            <a:extLst>
              <a:ext uri="{FF2B5EF4-FFF2-40B4-BE49-F238E27FC236}">
                <a16:creationId xmlns:a16="http://schemas.microsoft.com/office/drawing/2014/main" id="{DBA61240-584F-4762-B42F-2B519F712CB1}"/>
              </a:ext>
            </a:extLst>
          </p:cNvPr>
          <p:cNvCxnSpPr/>
          <p:nvPr/>
        </p:nvCxnSpPr>
        <p:spPr>
          <a:xfrm>
            <a:off x="7800508" y="3398015"/>
            <a:ext cx="0" cy="1650929"/>
          </a:xfrm>
          <a:prstGeom prst="line">
            <a:avLst/>
          </a:prstGeom>
          <a:noFill/>
          <a:ln w="19050" cap="flat" cmpd="sng" algn="ctr">
            <a:solidFill>
              <a:schemeClr val="bg1">
                <a:lumMod val="75000"/>
              </a:schemeClr>
            </a:solidFill>
            <a:prstDash val="solid"/>
            <a:headEnd type="triangle" w="lg" len="lg"/>
            <a:tailEnd type="triangle" w="lg" len="lg"/>
          </a:ln>
          <a:effectLst/>
        </p:spPr>
      </p:cxnSp>
      <p:cxnSp>
        <p:nvCxnSpPr>
          <p:cNvPr id="28" name="Straight Connector 80">
            <a:extLst>
              <a:ext uri="{FF2B5EF4-FFF2-40B4-BE49-F238E27FC236}">
                <a16:creationId xmlns:a16="http://schemas.microsoft.com/office/drawing/2014/main" id="{3BD4B193-4E87-4CEE-BDB9-7A402B41B5AE}"/>
              </a:ext>
            </a:extLst>
          </p:cNvPr>
          <p:cNvCxnSpPr/>
          <p:nvPr/>
        </p:nvCxnSpPr>
        <p:spPr>
          <a:xfrm>
            <a:off x="3508264" y="3398015"/>
            <a:ext cx="0" cy="721777"/>
          </a:xfrm>
          <a:prstGeom prst="line">
            <a:avLst/>
          </a:prstGeom>
          <a:noFill/>
          <a:ln w="19050" cap="flat" cmpd="sng" algn="ctr">
            <a:solidFill>
              <a:schemeClr val="bg1">
                <a:lumMod val="75000"/>
              </a:schemeClr>
            </a:solidFill>
            <a:prstDash val="solid"/>
            <a:headEnd type="triangle" w="lg" len="lg"/>
            <a:tailEnd type="triangle" w="lg" len="lg"/>
          </a:ln>
          <a:effectLst/>
        </p:spPr>
      </p:cxnSp>
      <p:sp>
        <p:nvSpPr>
          <p:cNvPr id="29" name="Rectangle 82">
            <a:extLst>
              <a:ext uri="{FF2B5EF4-FFF2-40B4-BE49-F238E27FC236}">
                <a16:creationId xmlns:a16="http://schemas.microsoft.com/office/drawing/2014/main" id="{90BAC578-A79A-4627-B025-E58E51690D66}"/>
              </a:ext>
            </a:extLst>
          </p:cNvPr>
          <p:cNvSpPr/>
          <p:nvPr/>
        </p:nvSpPr>
        <p:spPr bwMode="gray">
          <a:xfrm>
            <a:off x="2774003" y="4175105"/>
            <a:ext cx="1450427" cy="274106"/>
          </a:xfrm>
          <a:prstGeom prst="rect">
            <a:avLst/>
          </a:prstGeom>
          <a:solidFill>
            <a:srgbClr val="00195A"/>
          </a:solidFill>
        </p:spPr>
        <p:txBody>
          <a:bodyPr wrap="square" rtlCol="0" anchor="ctr" anchorCtr="0">
            <a:noAutofit/>
          </a:bodyPr>
          <a:lstStyle/>
          <a:p>
            <a:pPr algn="ctr" defTabSz="815874"/>
            <a:r>
              <a:rPr lang="de-CH" sz="1200" dirty="0">
                <a:solidFill>
                  <a:srgbClr val="FFFFFF"/>
                </a:solidFill>
                <a:cs typeface="Arial"/>
              </a:rPr>
              <a:t>Zeitwirtschaft</a:t>
            </a:r>
          </a:p>
        </p:txBody>
      </p:sp>
      <p:sp>
        <p:nvSpPr>
          <p:cNvPr id="30" name="Rectangle 83">
            <a:extLst>
              <a:ext uri="{FF2B5EF4-FFF2-40B4-BE49-F238E27FC236}">
                <a16:creationId xmlns:a16="http://schemas.microsoft.com/office/drawing/2014/main" id="{68529E54-ED30-4186-8C36-B45FE9709B53}"/>
              </a:ext>
            </a:extLst>
          </p:cNvPr>
          <p:cNvSpPr/>
          <p:nvPr/>
        </p:nvSpPr>
        <p:spPr bwMode="gray">
          <a:xfrm>
            <a:off x="2774003" y="4474972"/>
            <a:ext cx="1450427" cy="274106"/>
          </a:xfrm>
          <a:prstGeom prst="rect">
            <a:avLst/>
          </a:prstGeom>
          <a:solidFill>
            <a:srgbClr val="003283"/>
          </a:solidFill>
        </p:spPr>
        <p:txBody>
          <a:bodyPr wrap="square" rtlCol="0" anchor="ctr" anchorCtr="0">
            <a:noAutofit/>
          </a:bodyPr>
          <a:lstStyle/>
          <a:p>
            <a:pPr algn="ctr" defTabSz="815874"/>
            <a:r>
              <a:rPr lang="de-CH" sz="1050" dirty="0" err="1">
                <a:solidFill>
                  <a:srgbClr val="FFFFFF"/>
                </a:solidFill>
                <a:cs typeface="Arial"/>
              </a:rPr>
              <a:t>Payroll</a:t>
            </a:r>
            <a:endParaRPr lang="de-CH" sz="1050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31" name="Rectangle 84">
            <a:extLst>
              <a:ext uri="{FF2B5EF4-FFF2-40B4-BE49-F238E27FC236}">
                <a16:creationId xmlns:a16="http://schemas.microsoft.com/office/drawing/2014/main" id="{3B9095E0-D3C8-4F9C-9033-51D7C244D3D8}"/>
              </a:ext>
            </a:extLst>
          </p:cNvPr>
          <p:cNvSpPr/>
          <p:nvPr/>
        </p:nvSpPr>
        <p:spPr bwMode="gray">
          <a:xfrm>
            <a:off x="2774003" y="4781694"/>
            <a:ext cx="1450427" cy="267250"/>
          </a:xfrm>
          <a:prstGeom prst="rect">
            <a:avLst/>
          </a:prstGeom>
          <a:solidFill>
            <a:schemeClr val="accent3"/>
          </a:solidFill>
        </p:spPr>
        <p:txBody>
          <a:bodyPr wrap="square" rtlCol="0" anchor="ctr" anchorCtr="0">
            <a:noAutofit/>
          </a:bodyPr>
          <a:lstStyle/>
          <a:p>
            <a:pPr algn="ctr" defTabSz="815874"/>
            <a:r>
              <a:rPr lang="de-CH" sz="1050" dirty="0">
                <a:solidFill>
                  <a:srgbClr val="FFFFFF"/>
                </a:solidFill>
                <a:cs typeface="Arial"/>
              </a:rPr>
              <a:t>PA</a:t>
            </a:r>
          </a:p>
        </p:txBody>
      </p:sp>
      <p:sp>
        <p:nvSpPr>
          <p:cNvPr id="32" name="Rectangle 85">
            <a:extLst>
              <a:ext uri="{FF2B5EF4-FFF2-40B4-BE49-F238E27FC236}">
                <a16:creationId xmlns:a16="http://schemas.microsoft.com/office/drawing/2014/main" id="{F1FBC760-0E4C-4FC9-BE48-978AFCE34D6D}"/>
              </a:ext>
            </a:extLst>
          </p:cNvPr>
          <p:cNvSpPr/>
          <p:nvPr/>
        </p:nvSpPr>
        <p:spPr bwMode="gray">
          <a:xfrm>
            <a:off x="2774003" y="5074704"/>
            <a:ext cx="1450427" cy="274106"/>
          </a:xfrm>
          <a:prstGeom prst="rect">
            <a:avLst/>
          </a:prstGeom>
          <a:solidFill>
            <a:srgbClr val="0FAAFF"/>
          </a:solidFill>
        </p:spPr>
        <p:txBody>
          <a:bodyPr wrap="square" rtlCol="0" anchor="ctr" anchorCtr="0">
            <a:noAutofit/>
          </a:bodyPr>
          <a:lstStyle/>
          <a:p>
            <a:pPr algn="ctr" defTabSz="815874">
              <a:defRPr/>
            </a:pPr>
            <a:r>
              <a:rPr lang="de-CH" sz="1050" kern="0" dirty="0">
                <a:solidFill>
                  <a:srgbClr val="FFFFFF"/>
                </a:solidFill>
                <a:cs typeface="Arial"/>
              </a:rPr>
              <a:t>ERP</a:t>
            </a:r>
          </a:p>
        </p:txBody>
      </p:sp>
      <p:sp>
        <p:nvSpPr>
          <p:cNvPr id="33" name="Rectangle 87">
            <a:extLst>
              <a:ext uri="{FF2B5EF4-FFF2-40B4-BE49-F238E27FC236}">
                <a16:creationId xmlns:a16="http://schemas.microsoft.com/office/drawing/2014/main" id="{762701E7-5415-4D5B-98CA-BDD13A2BF3CF}"/>
              </a:ext>
            </a:extLst>
          </p:cNvPr>
          <p:cNvSpPr/>
          <p:nvPr/>
        </p:nvSpPr>
        <p:spPr bwMode="gray">
          <a:xfrm>
            <a:off x="4907670" y="4463793"/>
            <a:ext cx="1450427" cy="274106"/>
          </a:xfrm>
          <a:prstGeom prst="rect">
            <a:avLst/>
          </a:prstGeom>
          <a:solidFill>
            <a:srgbClr val="00195A"/>
          </a:solidFill>
        </p:spPr>
        <p:txBody>
          <a:bodyPr wrap="square" rtlCol="0" anchor="ctr" anchorCtr="0">
            <a:noAutofit/>
          </a:bodyPr>
          <a:lstStyle/>
          <a:p>
            <a:pPr algn="ctr" defTabSz="815874"/>
            <a:r>
              <a:rPr lang="de-CH" sz="1200" dirty="0">
                <a:solidFill>
                  <a:srgbClr val="FFFFFF"/>
                </a:solidFill>
                <a:cs typeface="Arial"/>
              </a:rPr>
              <a:t>Zeitwirtschaft</a:t>
            </a:r>
          </a:p>
        </p:txBody>
      </p:sp>
      <p:sp>
        <p:nvSpPr>
          <p:cNvPr id="34" name="Rectangle 88">
            <a:extLst>
              <a:ext uri="{FF2B5EF4-FFF2-40B4-BE49-F238E27FC236}">
                <a16:creationId xmlns:a16="http://schemas.microsoft.com/office/drawing/2014/main" id="{80B58CDB-23E5-42AC-B3B9-4A1F84D908F6}"/>
              </a:ext>
            </a:extLst>
          </p:cNvPr>
          <p:cNvSpPr/>
          <p:nvPr/>
        </p:nvSpPr>
        <p:spPr bwMode="gray">
          <a:xfrm>
            <a:off x="4907670" y="4763660"/>
            <a:ext cx="1450427" cy="274106"/>
          </a:xfrm>
          <a:prstGeom prst="rect">
            <a:avLst/>
          </a:prstGeom>
          <a:solidFill>
            <a:srgbClr val="003283"/>
          </a:solidFill>
        </p:spPr>
        <p:txBody>
          <a:bodyPr wrap="square" rtlCol="0" anchor="ctr" anchorCtr="0">
            <a:noAutofit/>
          </a:bodyPr>
          <a:lstStyle/>
          <a:p>
            <a:pPr algn="ctr" defTabSz="815874"/>
            <a:r>
              <a:rPr lang="de-CH" sz="1050" dirty="0" err="1">
                <a:solidFill>
                  <a:srgbClr val="FFFFFF"/>
                </a:solidFill>
                <a:cs typeface="Arial"/>
              </a:rPr>
              <a:t>Payroll</a:t>
            </a:r>
            <a:endParaRPr lang="de-CH" sz="1050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35" name="Rectangle 89">
            <a:extLst>
              <a:ext uri="{FF2B5EF4-FFF2-40B4-BE49-F238E27FC236}">
                <a16:creationId xmlns:a16="http://schemas.microsoft.com/office/drawing/2014/main" id="{51128AEB-7AA5-4FD9-ACE7-CDF8C6BA5ED9}"/>
              </a:ext>
            </a:extLst>
          </p:cNvPr>
          <p:cNvSpPr/>
          <p:nvPr/>
        </p:nvSpPr>
        <p:spPr bwMode="gray">
          <a:xfrm>
            <a:off x="4907670" y="5074705"/>
            <a:ext cx="1450427" cy="274106"/>
          </a:xfrm>
          <a:prstGeom prst="rect">
            <a:avLst/>
          </a:prstGeom>
          <a:solidFill>
            <a:srgbClr val="0FAAFF"/>
          </a:solidFill>
        </p:spPr>
        <p:txBody>
          <a:bodyPr wrap="square" rtlCol="0" anchor="ctr" anchorCtr="0">
            <a:noAutofit/>
          </a:bodyPr>
          <a:lstStyle/>
          <a:p>
            <a:pPr algn="ctr" defTabSz="815874">
              <a:defRPr/>
            </a:pPr>
            <a:r>
              <a:rPr lang="de-CH" sz="1050" kern="0" dirty="0">
                <a:solidFill>
                  <a:srgbClr val="FFFFFF"/>
                </a:solidFill>
                <a:cs typeface="Arial"/>
              </a:rPr>
              <a:t>ERP</a:t>
            </a:r>
          </a:p>
        </p:txBody>
      </p:sp>
      <p:sp>
        <p:nvSpPr>
          <p:cNvPr id="36" name="TextBox 90">
            <a:extLst>
              <a:ext uri="{FF2B5EF4-FFF2-40B4-BE49-F238E27FC236}">
                <a16:creationId xmlns:a16="http://schemas.microsoft.com/office/drawing/2014/main" id="{2350605E-4820-4B62-BA4A-B0D1903DC22E}"/>
              </a:ext>
            </a:extLst>
          </p:cNvPr>
          <p:cNvSpPr txBox="1"/>
          <p:nvPr/>
        </p:nvSpPr>
        <p:spPr>
          <a:xfrm>
            <a:off x="576113" y="3640884"/>
            <a:ext cx="8057847" cy="258803"/>
          </a:xfrm>
          <a:prstGeom prst="rect">
            <a:avLst/>
          </a:prstGeom>
          <a:solidFill>
            <a:schemeClr val="bg1">
              <a:lumMod val="85000"/>
            </a:schemeClr>
          </a:solidFill>
          <a:ln w="22225">
            <a:solidFill>
              <a:schemeClr val="bg1">
                <a:lumMod val="75000"/>
              </a:schemeClr>
            </a:solidFill>
          </a:ln>
          <a:scene3d>
            <a:camera prst="orthographicFront"/>
            <a:lightRig rig="soft" dir="t">
              <a:rot lat="0" lon="0" rev="6000000"/>
            </a:lightRig>
          </a:scene3d>
          <a:sp3d extrusionH="133350" prstMaterial="plastic"/>
        </p:spPr>
        <p:txBody>
          <a:bodyPr wrap="square" lIns="0" tIns="0" rIns="0" bIns="0" rtlCol="0" anchor="ctr" anchorCtr="0">
            <a:noAutofit/>
          </a:bodyPr>
          <a:lstStyle/>
          <a:p>
            <a:pPr algn="ctr" defTabSz="815874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de-CH" sz="1050" b="1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Productized </a:t>
            </a:r>
            <a:r>
              <a:rPr lang="de-CH" sz="1050" b="1" kern="0" dirty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Integrations</a:t>
            </a:r>
            <a:endParaRPr lang="de-CH" sz="1050" b="1" kern="0" dirty="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41806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7E84E3-224F-41BD-84CF-FF8C7ED87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Womit fangen wir an?</a:t>
            </a:r>
            <a:endParaRPr lang="en-GB" dirty="0"/>
          </a:p>
        </p:txBody>
      </p:sp>
      <p:sp>
        <p:nvSpPr>
          <p:cNvPr id="4" name="Flussdiagramm: Alternativer Prozess 3">
            <a:extLst>
              <a:ext uri="{FF2B5EF4-FFF2-40B4-BE49-F238E27FC236}">
                <a16:creationId xmlns:a16="http://schemas.microsoft.com/office/drawing/2014/main" id="{CA7189DF-25B7-4D21-9C23-CD0F59651F52}"/>
              </a:ext>
            </a:extLst>
          </p:cNvPr>
          <p:cNvSpPr/>
          <p:nvPr/>
        </p:nvSpPr>
        <p:spPr>
          <a:xfrm>
            <a:off x="1547664" y="2396766"/>
            <a:ext cx="5688632" cy="2376264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2400" dirty="0"/>
              <a:t>Es ist sinnvoll, die geplante Weiterentwicklung der Lösung im Auge zu haben, aber in einer Welt mit 4 Releases/Jahr steht man still, wenn man nichts tut, weil in 2 Jahren etwas besseres kommt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75787736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BFC1DB-EB89-47B7-91EB-B2DC94798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Weitere aktuelle Faktoren</a:t>
            </a:r>
            <a:br>
              <a:rPr lang="de-DE" dirty="0"/>
            </a:br>
            <a:r>
              <a:rPr lang="de-DE" dirty="0"/>
              <a:t>für Ihre Roadmap</a:t>
            </a:r>
            <a:endParaRPr lang="en-GB" dirty="0"/>
          </a:p>
        </p:txBody>
      </p:sp>
      <p:graphicFrame>
        <p:nvGraphicFramePr>
          <p:cNvPr id="3" name="Diagramm 2">
            <a:extLst>
              <a:ext uri="{FF2B5EF4-FFF2-40B4-BE49-F238E27FC236}">
                <a16:creationId xmlns:a16="http://schemas.microsoft.com/office/drawing/2014/main" id="{F95EB094-77A9-44BE-BF6E-3787CD1A92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8538014"/>
              </p:ext>
            </p:extLst>
          </p:nvPr>
        </p:nvGraphicFramePr>
        <p:xfrm>
          <a:off x="755576" y="1417638"/>
          <a:ext cx="6995120" cy="51863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544582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EAF46E-208A-4BEF-8F00-9BEC131DA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SF Reporting/Analytics</a:t>
            </a:r>
            <a:br>
              <a:rPr lang="en-US" dirty="0"/>
            </a:br>
            <a:r>
              <a:rPr lang="en-US" dirty="0" err="1"/>
              <a:t>Woher</a:t>
            </a:r>
            <a:r>
              <a:rPr lang="en-US" dirty="0"/>
              <a:t> </a:t>
            </a:r>
            <a:r>
              <a:rPr lang="en-US" dirty="0" err="1"/>
              <a:t>kommen</a:t>
            </a:r>
            <a:r>
              <a:rPr lang="en-US" dirty="0"/>
              <a:t> </a:t>
            </a:r>
            <a:r>
              <a:rPr lang="en-US" dirty="0" err="1"/>
              <a:t>wir</a:t>
            </a:r>
            <a:r>
              <a:rPr lang="en-US" dirty="0"/>
              <a:t>?</a:t>
            </a:r>
            <a:br>
              <a:rPr lang="en-GB" dirty="0"/>
            </a:b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DE2CA0-BE29-4B50-BC8F-3837867BA7BB}"/>
              </a:ext>
            </a:extLst>
          </p:cNvPr>
          <p:cNvSpPr txBox="1">
            <a:spLocks/>
          </p:cNvSpPr>
          <p:nvPr/>
        </p:nvSpPr>
        <p:spPr>
          <a:xfrm>
            <a:off x="441614" y="1618322"/>
            <a:ext cx="8241903" cy="4965039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Ad-Hoc Reports</a:t>
            </a:r>
          </a:p>
          <a:p>
            <a:r>
              <a:rPr lang="en-US"/>
              <a:t>Online Report Designer (ORD)</a:t>
            </a:r>
          </a:p>
          <a:p>
            <a:r>
              <a:rPr lang="en-US"/>
              <a:t>YouCalc Dashboard </a:t>
            </a:r>
          </a:p>
          <a:p>
            <a:pPr lvl="1"/>
            <a:r>
              <a:rPr lang="en-US"/>
              <a:t>Tile Builder</a:t>
            </a:r>
          </a:p>
          <a:p>
            <a:pPr lvl="1"/>
            <a:r>
              <a:rPr lang="en-US"/>
              <a:t>Recruiting (Requisition Overview) Bar</a:t>
            </a:r>
          </a:p>
          <a:p>
            <a:pPr lvl="1"/>
            <a:r>
              <a:rPr lang="en-US"/>
              <a:t>Compensation embedded Metrics in Forms</a:t>
            </a:r>
          </a:p>
          <a:p>
            <a:pPr lvl="1"/>
            <a:r>
              <a:rPr lang="en-US"/>
              <a:t>Dashboards in Report Center</a:t>
            </a:r>
          </a:p>
          <a:p>
            <a:pPr lvl="1"/>
            <a:r>
              <a:rPr lang="en-US"/>
              <a:t>Additional Dashboard e.g. EC (or standard Dashboards)</a:t>
            </a:r>
          </a:p>
          <a:p>
            <a:r>
              <a:rPr lang="en-US"/>
              <a:t>LMS reports with Plaeteau Report Designer (PRD)</a:t>
            </a:r>
          </a:p>
          <a:p>
            <a:r>
              <a:rPr lang="en-US"/>
              <a:t>BIRT Templates </a:t>
            </a:r>
          </a:p>
          <a:p>
            <a:pPr lvl="1"/>
            <a:r>
              <a:rPr lang="en-US"/>
              <a:t>Ad-Hoc Reports with BIRT Templates</a:t>
            </a:r>
          </a:p>
          <a:p>
            <a:pPr lvl="1"/>
            <a:r>
              <a:rPr lang="en-US"/>
              <a:t>PPTC</a:t>
            </a:r>
          </a:p>
          <a:p>
            <a:r>
              <a:rPr lang="en-US"/>
              <a:t>RMK Advanced Analytics</a:t>
            </a:r>
          </a:p>
          <a:p>
            <a:r>
              <a:rPr lang="en-US"/>
              <a:t>Workforce Analytics / Planning (+ Investigate)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97094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F2AC71-EBB1-4C6E-8B81-E916D02CD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SF Reporting/Analytics </a:t>
            </a:r>
            <a:br>
              <a:rPr lang="en-US" dirty="0"/>
            </a:br>
            <a:r>
              <a:rPr lang="en-US" dirty="0" err="1"/>
              <a:t>Wohin</a:t>
            </a:r>
            <a:r>
              <a:rPr lang="en-US" dirty="0"/>
              <a:t> </a:t>
            </a:r>
            <a:r>
              <a:rPr lang="en-US" dirty="0" err="1"/>
              <a:t>geht</a:t>
            </a:r>
            <a:r>
              <a:rPr lang="en-US" dirty="0"/>
              <a:t> es?</a:t>
            </a:r>
            <a:br>
              <a:rPr lang="en-GB" dirty="0"/>
            </a:br>
            <a:endParaRPr lang="en-GB" dirty="0"/>
          </a:p>
        </p:txBody>
      </p:sp>
      <p:pic>
        <p:nvPicPr>
          <p:cNvPr id="3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AB9AFE93-81BD-4CDE-B7E8-9412EC780A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5" t="13743" r="4834" b="9080"/>
          <a:stretch/>
        </p:blipFill>
        <p:spPr>
          <a:xfrm>
            <a:off x="457200" y="1772816"/>
            <a:ext cx="8517072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9122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910665-0457-4E93-905E-F04ED6991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Reporting zu</a:t>
            </a:r>
            <a:br>
              <a:rPr lang="de-DE" dirty="0"/>
            </a:br>
            <a:r>
              <a:rPr lang="de-DE" dirty="0" err="1"/>
              <a:t>Embeded</a:t>
            </a:r>
            <a:r>
              <a:rPr lang="de-DE" dirty="0"/>
              <a:t> Analytics</a:t>
            </a:r>
            <a:endParaRPr lang="en-GB" dirty="0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61D2EB8E-25D0-4AF7-B514-62A3F63BF1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90" y="1594510"/>
            <a:ext cx="9125182" cy="5002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7638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B9BDD6-FC9C-4107-9725-A384FFDDE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Erweiterte Roadmap</a:t>
            </a:r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167CB2A-0BCE-4329-AD43-25BB62A05B8B}"/>
              </a:ext>
            </a:extLst>
          </p:cNvPr>
          <p:cNvSpPr txBox="1">
            <a:spLocks/>
          </p:cNvSpPr>
          <p:nvPr/>
        </p:nvSpPr>
        <p:spPr>
          <a:xfrm>
            <a:off x="431982" y="1399316"/>
            <a:ext cx="8241903" cy="5126028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“All SuccessFactors Modules (also called Domains) will be available. LMS will still be a bit special and likely not be included in the first version. Good news is that data from the new Onboarding solution will be available. In favour of the new go-forward solution all existing Reporting Tools (Ad-Hoc Reports + BIRT Templates, Dashboards and ORD) in SuccessFactors will be sunset over time.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There will be no new investment or further enhancements on the legacy reporting tools except for specific strategic investments such as those required to help sunset/support tools. It is very likely, that </a:t>
            </a:r>
            <a:r>
              <a:rPr lang="en-US" i="1" u="sng"/>
              <a:t>there will be different sunset dates for each tool</a:t>
            </a:r>
            <a:r>
              <a:rPr lang="en-US"/>
              <a:t>. Some tools will be deactivated but still supported for a longer period (e.g. PPTC, some specific used Dashboard for Comp Forms or the RCM Bar). I recently wrote an article with </a:t>
            </a:r>
            <a:r>
              <a:rPr lang="en-US">
                <a:hlinkClick r:id="rId2"/>
              </a:rPr>
              <a:t>SuccessFactors reports, which are still worth to build</a:t>
            </a:r>
            <a:r>
              <a:rPr lang="en-US"/>
              <a:t> before SAC is coming.”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(by Chris Wilpert, waived by SAP Reporting Product Management)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90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900"/>
              <a:t>Source &amp; More Information: </a:t>
            </a:r>
            <a:r>
              <a:rPr lang="en-US" sz="1900">
                <a:hlinkClick r:id="rId3"/>
              </a:rPr>
              <a:t>SAP Analytics Cloud in SuccessFactors – Some Insights! </a:t>
            </a:r>
            <a:endParaRPr lang="en-GB" sz="1900" dirty="0"/>
          </a:p>
        </p:txBody>
      </p:sp>
    </p:spTree>
    <p:extLst>
      <p:ext uri="{BB962C8B-B14F-4D97-AF65-F5344CB8AC3E}">
        <p14:creationId xmlns:p14="http://schemas.microsoft.com/office/powerpoint/2010/main" val="5530652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89F73E-7660-4784-B7F5-24EF81D94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…</a:t>
            </a:r>
            <a:r>
              <a:rPr lang="en-US" dirty="0"/>
              <a:t> + </a:t>
            </a:r>
            <a:r>
              <a:rPr lang="en-US" dirty="0" err="1"/>
              <a:t>SuccessConnect</a:t>
            </a:r>
            <a:r>
              <a:rPr lang="en-US" dirty="0"/>
              <a:t> Update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E04766-FA41-4FC8-8B40-EB0F3804D6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7984" y="5323219"/>
            <a:ext cx="4796366" cy="1294258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BE031F9-CF60-49F0-B465-489C2769B5AA}"/>
              </a:ext>
            </a:extLst>
          </p:cNvPr>
          <p:cNvSpPr txBox="1">
            <a:spLocks/>
          </p:cNvSpPr>
          <p:nvPr/>
        </p:nvSpPr>
        <p:spPr>
          <a:xfrm>
            <a:off x="431983" y="1399316"/>
            <a:ext cx="8251430" cy="512602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An update to the Embedded edition roadmap is that customers will now have a projected 36 months after General Availability (GA) to run legacy reports. </a:t>
            </a:r>
          </a:p>
          <a:p>
            <a:r>
              <a:rPr lang="en-US" sz="2000" b="1" dirty="0"/>
              <a:t>12 months after GA (late 2020)</a:t>
            </a:r>
            <a:r>
              <a:rPr lang="en-US" sz="2000" dirty="0"/>
              <a:t>: Customers can no longer </a:t>
            </a:r>
            <a:r>
              <a:rPr lang="en-US" sz="2000" i="1" dirty="0"/>
              <a:t>create new</a:t>
            </a:r>
            <a:r>
              <a:rPr lang="en-US" sz="2000" dirty="0"/>
              <a:t> legacy reports, but can still </a:t>
            </a:r>
            <a:r>
              <a:rPr lang="en-US" sz="2000" i="1" dirty="0"/>
              <a:t>edit and run</a:t>
            </a:r>
            <a:r>
              <a:rPr lang="en-US" sz="2000" dirty="0"/>
              <a:t> legacy reports.</a:t>
            </a:r>
          </a:p>
          <a:p>
            <a:r>
              <a:rPr lang="en-US" sz="2000" b="1" dirty="0"/>
              <a:t>24 months after GA (late 2021):</a:t>
            </a:r>
            <a:r>
              <a:rPr lang="en-US" sz="2000" dirty="0"/>
              <a:t> Customers can no longer </a:t>
            </a:r>
            <a:r>
              <a:rPr lang="en-US" sz="2000" i="1" dirty="0"/>
              <a:t>edit</a:t>
            </a:r>
            <a:r>
              <a:rPr lang="en-US" sz="2000" dirty="0"/>
              <a:t> legacy reports but can still </a:t>
            </a:r>
            <a:r>
              <a:rPr lang="en-US" sz="2000" i="1" dirty="0"/>
              <a:t>run</a:t>
            </a:r>
            <a:r>
              <a:rPr lang="en-US" sz="2000" dirty="0"/>
              <a:t> legacy reports.</a:t>
            </a:r>
          </a:p>
          <a:p>
            <a:r>
              <a:rPr lang="en-US" sz="2000" b="1" dirty="0"/>
              <a:t>36 months after GA (late 2022):</a:t>
            </a:r>
            <a:r>
              <a:rPr lang="en-US" sz="2000" dirty="0"/>
              <a:t> Customers can no longer </a:t>
            </a:r>
            <a:r>
              <a:rPr lang="en-US" sz="2000" i="1" dirty="0"/>
              <a:t>run</a:t>
            </a:r>
            <a:r>
              <a:rPr lang="en-US" sz="2000" dirty="0"/>
              <a:t> legacy reports.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000" dirty="0"/>
          </a:p>
          <a:p>
            <a:r>
              <a:rPr lang="en-US" sz="2000" dirty="0"/>
              <a:t>LMS: </a:t>
            </a:r>
            <a:r>
              <a:rPr lang="en-GB" sz="2000" dirty="0"/>
              <a:t>12-24 months away</a:t>
            </a:r>
            <a:endParaRPr lang="en-US" sz="2000" dirty="0"/>
          </a:p>
          <a:p>
            <a:r>
              <a:rPr lang="en-US" sz="2000" dirty="0"/>
              <a:t>EC Payroll:  Also 12-24 months away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2832876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1E5BF1-4B9E-4A06-8C23-9793A076B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ist anders im Projekt?</a:t>
            </a: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66F3244-7B89-4F5E-BA4D-2D1B3A93CA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e-DE" dirty="0"/>
              <a:t>Anforderungen beantworten „Was?“, nicht „Wie?“</a:t>
            </a:r>
          </a:p>
          <a:p>
            <a:r>
              <a:rPr lang="de-DE" dirty="0"/>
              <a:t>Iterative Projektmethode statt interpretationsbedürftigem </a:t>
            </a:r>
            <a:r>
              <a:rPr lang="de-DE" dirty="0" err="1"/>
              <a:t>Blueprint</a:t>
            </a:r>
            <a:endParaRPr lang="de-DE" dirty="0"/>
          </a:p>
          <a:p>
            <a:r>
              <a:rPr lang="de-DE" dirty="0"/>
              <a:t>Veränderung lässt sich nicht mit </a:t>
            </a:r>
            <a:r>
              <a:rPr lang="de-DE" dirty="0" err="1"/>
              <a:t>Programmierertagen</a:t>
            </a:r>
            <a:r>
              <a:rPr lang="de-DE" dirty="0"/>
              <a:t> weg-kaufen</a:t>
            </a:r>
          </a:p>
          <a:p>
            <a:r>
              <a:rPr lang="de-DE" dirty="0"/>
              <a:t>Das Ziel ist ein Start für eine kontinuierliche Weiterentwicklung</a:t>
            </a:r>
          </a:p>
          <a:p>
            <a:r>
              <a:rPr lang="de-DE" dirty="0"/>
              <a:t>Integrationen sind meist das kritischste Thema</a:t>
            </a:r>
          </a:p>
          <a:p>
            <a:r>
              <a:rPr lang="de-DE" dirty="0"/>
              <a:t>Implementierung kann technisch sehr schnell erfolgen – dabei vergisst man leicht, die Menschen mitzunehmen</a:t>
            </a:r>
          </a:p>
        </p:txBody>
      </p:sp>
    </p:spTree>
    <p:extLst>
      <p:ext uri="{BB962C8B-B14F-4D97-AF65-F5344CB8AC3E}">
        <p14:creationId xmlns:p14="http://schemas.microsoft.com/office/powerpoint/2010/main" val="1211905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1B95E7-D5EE-44DB-AE2A-85188C31E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Itererative</a:t>
            </a:r>
            <a:r>
              <a:rPr lang="de-DE" dirty="0"/>
              <a:t> Implementierung</a:t>
            </a:r>
            <a:endParaRPr lang="en-GB" dirty="0"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B643842A-7CA6-491C-ABB5-D92A2D8EBB2C}"/>
              </a:ext>
            </a:extLst>
          </p:cNvPr>
          <p:cNvGrpSpPr/>
          <p:nvPr/>
        </p:nvGrpSpPr>
        <p:grpSpPr>
          <a:xfrm>
            <a:off x="251772" y="1549863"/>
            <a:ext cx="8784724" cy="4759457"/>
            <a:chOff x="251772" y="1549863"/>
            <a:chExt cx="7932484" cy="4061723"/>
          </a:xfrm>
        </p:grpSpPr>
        <p:pic>
          <p:nvPicPr>
            <p:cNvPr id="4" name="Picture 7">
              <a:extLst>
                <a:ext uri="{FF2B5EF4-FFF2-40B4-BE49-F238E27FC236}">
                  <a16:creationId xmlns:a16="http://schemas.microsoft.com/office/drawing/2014/main" id="{589ADC5E-3918-4BF9-80BB-F310F24FDF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1772" y="1549863"/>
              <a:ext cx="7932484" cy="3325646"/>
            </a:xfrm>
            <a:prstGeom prst="rect">
              <a:avLst/>
            </a:prstGeom>
          </p:spPr>
        </p:pic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B63AB983-2691-495E-ABE3-41E9CD18A4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13445"/>
            <a:stretch/>
          </p:blipFill>
          <p:spPr>
            <a:xfrm>
              <a:off x="323528" y="4581128"/>
              <a:ext cx="5659572" cy="10304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50268678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B2B7B7-2354-4B90-8E01-1E6504951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Wie gehen wir das an?</a:t>
            </a: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41B308F-90FC-4AED-B060-F48FC3EE2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/>
              <a:t>Ziele definieren</a:t>
            </a:r>
          </a:p>
          <a:p>
            <a:pPr lvl="1"/>
            <a:r>
              <a:rPr lang="de-DE" dirty="0"/>
              <a:t>IT</a:t>
            </a:r>
          </a:p>
          <a:p>
            <a:pPr lvl="1"/>
            <a:r>
              <a:rPr lang="de-DE" dirty="0"/>
              <a:t>Effizienz</a:t>
            </a:r>
          </a:p>
          <a:p>
            <a:pPr lvl="1"/>
            <a:r>
              <a:rPr lang="de-DE" dirty="0"/>
              <a:t>Mehrwert im HCM</a:t>
            </a:r>
          </a:p>
          <a:p>
            <a:pPr lvl="1"/>
            <a:r>
              <a:rPr lang="de-DE" dirty="0"/>
              <a:t>Digitale Kultur / Mitarbeitererlebnis</a:t>
            </a:r>
          </a:p>
          <a:p>
            <a:r>
              <a:rPr lang="de-DE" dirty="0"/>
              <a:t>Prioritäten und Business Kontext</a:t>
            </a:r>
          </a:p>
          <a:p>
            <a:r>
              <a:rPr lang="de-DE" dirty="0"/>
              <a:t>Abhängigkeiten</a:t>
            </a:r>
          </a:p>
          <a:p>
            <a:pPr lvl="1"/>
            <a:r>
              <a:rPr lang="de-DE" dirty="0"/>
              <a:t>Integrationen</a:t>
            </a:r>
          </a:p>
          <a:p>
            <a:pPr lvl="1"/>
            <a:r>
              <a:rPr lang="de-DE" dirty="0"/>
              <a:t>Ressourcen</a:t>
            </a:r>
          </a:p>
          <a:p>
            <a:r>
              <a:rPr lang="de-DE" dirty="0"/>
              <a:t>Transformation / Change Management planen</a:t>
            </a:r>
          </a:p>
        </p:txBody>
      </p:sp>
    </p:spTree>
    <p:extLst>
      <p:ext uri="{BB962C8B-B14F-4D97-AF65-F5344CB8AC3E}">
        <p14:creationId xmlns:p14="http://schemas.microsoft.com/office/powerpoint/2010/main" val="27729150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911AB8-4F5E-4EAF-A5AE-5856293C5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Die Gretchenfrage</a:t>
            </a: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F75D9E3-967E-47F1-B1F0-DFDC2D959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Employee Central zuerst?</a:t>
            </a:r>
          </a:p>
          <a:p>
            <a:r>
              <a:rPr lang="de-DE" dirty="0"/>
              <a:t>Talent Module zuerst</a:t>
            </a:r>
            <a:r>
              <a:rPr lang="en-GB" dirty="0"/>
              <a:t>?</a:t>
            </a:r>
          </a:p>
          <a:p>
            <a:pPr lvl="1"/>
            <a:r>
              <a:rPr lang="en-GB" dirty="0" err="1"/>
              <a:t>Wenn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: </a:t>
            </a:r>
            <a:r>
              <a:rPr lang="en-GB" dirty="0" err="1"/>
              <a:t>welche</a:t>
            </a:r>
            <a:r>
              <a:rPr lang="en-GB" dirty="0"/>
              <a:t>?</a:t>
            </a:r>
          </a:p>
          <a:p>
            <a:r>
              <a:rPr lang="en-GB" dirty="0" err="1"/>
              <a:t>Alle</a:t>
            </a:r>
            <a:r>
              <a:rPr lang="en-GB" dirty="0"/>
              <a:t> Länder </a:t>
            </a:r>
            <a:r>
              <a:rPr lang="en-GB" dirty="0" err="1"/>
              <a:t>gleichzeitig</a:t>
            </a:r>
            <a:r>
              <a:rPr lang="en-GB" dirty="0"/>
              <a:t>?</a:t>
            </a:r>
          </a:p>
          <a:p>
            <a:r>
              <a:rPr lang="en-GB" dirty="0"/>
              <a:t>Cloud Payroll? </a:t>
            </a:r>
            <a:r>
              <a:rPr lang="en-GB" dirty="0" err="1"/>
              <a:t>Zeitwirtschaft</a:t>
            </a:r>
            <a:r>
              <a:rPr lang="en-GB" dirty="0"/>
              <a:t>?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23993264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9C73C1-726A-4B50-BD01-CEACFC3DF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Fragen Sie doch</a:t>
            </a:r>
            <a:br>
              <a:rPr lang="de-DE" dirty="0"/>
            </a:br>
            <a:r>
              <a:rPr lang="de-DE" dirty="0"/>
              <a:t>Ihre Mitarbeiter!</a:t>
            </a:r>
            <a:endParaRPr lang="en-GB" dirty="0"/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79661A0F-5224-47E9-BF16-4DC19A10B76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7910108"/>
              </p:ext>
            </p:extLst>
          </p:nvPr>
        </p:nvGraphicFramePr>
        <p:xfrm>
          <a:off x="457200" y="1484784"/>
          <a:ext cx="8229600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60067536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3A687E-BB97-4B78-818C-4387B1E07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Qualtrics als</a:t>
            </a:r>
            <a:br>
              <a:rPr lang="de-DE" dirty="0"/>
            </a:br>
            <a:r>
              <a:rPr lang="de-DE" dirty="0"/>
              <a:t>einfacher Kompass</a:t>
            </a:r>
            <a:endParaRPr lang="en-GB" dirty="0"/>
          </a:p>
        </p:txBody>
      </p:sp>
      <p:sp>
        <p:nvSpPr>
          <p:cNvPr id="3" name="Pfeil: nach rechts 2">
            <a:extLst>
              <a:ext uri="{FF2B5EF4-FFF2-40B4-BE49-F238E27FC236}">
                <a16:creationId xmlns:a16="http://schemas.microsoft.com/office/drawing/2014/main" id="{119D8223-E396-4CBC-BDEF-A9FC3A4E7F75}"/>
              </a:ext>
            </a:extLst>
          </p:cNvPr>
          <p:cNvSpPr/>
          <p:nvPr/>
        </p:nvSpPr>
        <p:spPr>
          <a:xfrm>
            <a:off x="343772" y="4018305"/>
            <a:ext cx="8551872" cy="835773"/>
          </a:xfrm>
          <a:prstGeom prst="rightArrow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/>
              <a:t>Cloud Transformation</a:t>
            </a:r>
            <a:endParaRPr lang="en-GB" b="1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02B817DE-2CE1-468B-A4E9-2704ECD0FE3D}"/>
              </a:ext>
            </a:extLst>
          </p:cNvPr>
          <p:cNvSpPr txBox="1"/>
          <p:nvPr/>
        </p:nvSpPr>
        <p:spPr>
          <a:xfrm>
            <a:off x="351229" y="3628671"/>
            <a:ext cx="1251576" cy="584775"/>
          </a:xfrm>
          <a:prstGeom prst="rect">
            <a:avLst/>
          </a:prstGeom>
          <a:solidFill>
            <a:srgbClr val="E46C0A">
              <a:alpha val="45098"/>
            </a:srgb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600"/>
              <a:t>Engagement</a:t>
            </a:r>
          </a:p>
          <a:p>
            <a:r>
              <a:rPr lang="de-DE" sz="1600"/>
              <a:t>Survey</a:t>
            </a:r>
            <a:endParaRPr lang="en-GB" sz="160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68C8FE3C-95E1-47E7-856E-8B0060293148}"/>
              </a:ext>
            </a:extLst>
          </p:cNvPr>
          <p:cNvSpPr txBox="1"/>
          <p:nvPr/>
        </p:nvSpPr>
        <p:spPr>
          <a:xfrm>
            <a:off x="1065631" y="4978736"/>
            <a:ext cx="959274" cy="923330"/>
          </a:xfrm>
          <a:prstGeom prst="rect">
            <a:avLst/>
          </a:prstGeom>
          <a:solidFill>
            <a:srgbClr val="E46C0A">
              <a:alpha val="45098"/>
            </a:srgb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/>
              <a:t>Special</a:t>
            </a:r>
            <a:br>
              <a:rPr lang="de-DE" dirty="0"/>
            </a:br>
            <a:r>
              <a:rPr lang="de-DE" dirty="0" err="1"/>
              <a:t>purpose</a:t>
            </a:r>
            <a:endParaRPr lang="de-DE" dirty="0"/>
          </a:p>
          <a:p>
            <a:r>
              <a:rPr lang="de-DE" dirty="0"/>
              <a:t>Survey</a:t>
            </a:r>
            <a:endParaRPr lang="en-GB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8ACF7745-CD88-4B0A-A1B8-CC1171273763}"/>
              </a:ext>
            </a:extLst>
          </p:cNvPr>
          <p:cNvSpPr txBox="1"/>
          <p:nvPr/>
        </p:nvSpPr>
        <p:spPr>
          <a:xfrm>
            <a:off x="3429673" y="3717032"/>
            <a:ext cx="1287658" cy="338554"/>
          </a:xfrm>
          <a:prstGeom prst="rect">
            <a:avLst/>
          </a:prstGeom>
          <a:solidFill>
            <a:srgbClr val="E46C0A">
              <a:alpha val="45098"/>
            </a:srgb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600"/>
              <a:t>Pulse </a:t>
            </a:r>
            <a:r>
              <a:rPr lang="de-DE" sz="1600" err="1"/>
              <a:t>survey</a:t>
            </a:r>
            <a:endParaRPr lang="en-GB" sz="160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7F8F9BEA-F7BC-43AA-ABE9-A3333831EE82}"/>
              </a:ext>
            </a:extLst>
          </p:cNvPr>
          <p:cNvSpPr txBox="1"/>
          <p:nvPr/>
        </p:nvSpPr>
        <p:spPr>
          <a:xfrm>
            <a:off x="5319873" y="3744376"/>
            <a:ext cx="1287658" cy="338554"/>
          </a:xfrm>
          <a:prstGeom prst="rect">
            <a:avLst/>
          </a:prstGeom>
          <a:solidFill>
            <a:srgbClr val="E46C0A">
              <a:alpha val="45098"/>
            </a:srgb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600"/>
              <a:t>Pulse </a:t>
            </a:r>
            <a:r>
              <a:rPr lang="de-DE" sz="1600" err="1"/>
              <a:t>survey</a:t>
            </a:r>
            <a:endParaRPr lang="en-GB" sz="1600"/>
          </a:p>
        </p:txBody>
      </p:sp>
      <p:sp>
        <p:nvSpPr>
          <p:cNvPr id="8" name="Pfeil: Fünfeck 7">
            <a:extLst>
              <a:ext uri="{FF2B5EF4-FFF2-40B4-BE49-F238E27FC236}">
                <a16:creationId xmlns:a16="http://schemas.microsoft.com/office/drawing/2014/main" id="{E49064DB-6A5F-4CC9-9778-951B975A56A5}"/>
              </a:ext>
            </a:extLst>
          </p:cNvPr>
          <p:cNvSpPr/>
          <p:nvPr/>
        </p:nvSpPr>
        <p:spPr>
          <a:xfrm>
            <a:off x="3442839" y="5524351"/>
            <a:ext cx="5449636" cy="496937"/>
          </a:xfrm>
          <a:prstGeom prst="homePlate">
            <a:avLst/>
          </a:prstGeom>
          <a:solidFill>
            <a:srgbClr val="E46C0A">
              <a:alpha val="45098"/>
            </a:srgb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Kontinuierliches Feedback</a:t>
            </a:r>
            <a:endParaRPr lang="en-GB" dirty="0"/>
          </a:p>
        </p:txBody>
      </p:sp>
      <p:sp>
        <p:nvSpPr>
          <p:cNvPr id="9" name="Pfeil: Fünfeck 8">
            <a:extLst>
              <a:ext uri="{FF2B5EF4-FFF2-40B4-BE49-F238E27FC236}">
                <a16:creationId xmlns:a16="http://schemas.microsoft.com/office/drawing/2014/main" id="{55CDEB81-6940-4BB7-8571-AAFDF2A6CCE1}"/>
              </a:ext>
            </a:extLst>
          </p:cNvPr>
          <p:cNvSpPr/>
          <p:nvPr/>
        </p:nvSpPr>
        <p:spPr>
          <a:xfrm>
            <a:off x="2549295" y="4827401"/>
            <a:ext cx="6344094" cy="496937"/>
          </a:xfrm>
          <a:prstGeom prst="homePlate">
            <a:avLst/>
          </a:prstGeom>
          <a:solidFill>
            <a:srgbClr val="E46C0A">
              <a:alpha val="45098"/>
            </a:srgb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/>
              <a:t>Life </a:t>
            </a:r>
            <a:r>
              <a:rPr lang="de-DE" err="1"/>
              <a:t>cycle</a:t>
            </a:r>
            <a:r>
              <a:rPr lang="de-DE"/>
              <a:t> </a:t>
            </a:r>
            <a:r>
              <a:rPr lang="de-DE" err="1"/>
              <a:t>surveys</a:t>
            </a:r>
            <a:endParaRPr lang="en-GB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53201191-B43A-4138-800A-5A17C8DB3A1E}"/>
              </a:ext>
            </a:extLst>
          </p:cNvPr>
          <p:cNvSpPr txBox="1"/>
          <p:nvPr/>
        </p:nvSpPr>
        <p:spPr>
          <a:xfrm>
            <a:off x="7082595" y="3744611"/>
            <a:ext cx="1287658" cy="338554"/>
          </a:xfrm>
          <a:prstGeom prst="rect">
            <a:avLst/>
          </a:prstGeom>
          <a:solidFill>
            <a:srgbClr val="E46C0A">
              <a:alpha val="45098"/>
            </a:srgb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600"/>
              <a:t>Pulse </a:t>
            </a:r>
            <a:r>
              <a:rPr lang="de-DE" sz="1600" err="1"/>
              <a:t>survey</a:t>
            </a:r>
            <a:endParaRPr lang="en-GB" sz="160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6EDAA0C-8A18-4FDB-8E2D-CA421140F613}"/>
              </a:ext>
            </a:extLst>
          </p:cNvPr>
          <p:cNvSpPr txBox="1"/>
          <p:nvPr/>
        </p:nvSpPr>
        <p:spPr>
          <a:xfrm>
            <a:off x="457200" y="1988840"/>
            <a:ext cx="72831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/>
              <a:t>Cloud- Transformation ist eine längere Reise, kein einzelner Sprung</a:t>
            </a:r>
          </a:p>
          <a:p>
            <a:r>
              <a:rPr lang="de-DE" sz="2000" b="1" dirty="0"/>
              <a:t>…und das gleiche gilt für die Gestaltung des Mitarbeitererlebnis.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28328174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38778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4000" dirty="0"/>
              <a:t>Vielen Dank für Ihre Aufmerksamkeit!</a:t>
            </a:r>
          </a:p>
          <a:p>
            <a:pPr marL="0" indent="0" algn="ctr">
              <a:buNone/>
            </a:pPr>
            <a:endParaRPr lang="de-DE" sz="4000" dirty="0"/>
          </a:p>
          <a:p>
            <a:pPr marL="0" indent="0" algn="ctr">
              <a:buNone/>
            </a:pPr>
            <a:endParaRPr lang="de-DE" sz="4000" dirty="0"/>
          </a:p>
          <a:p>
            <a:pPr marL="0" indent="0" algn="ctr">
              <a:buNone/>
            </a:pPr>
            <a:endParaRPr lang="de-DE" sz="4000" dirty="0"/>
          </a:p>
          <a:p>
            <a:pPr marL="0" indent="0" algn="ctr">
              <a:buNone/>
            </a:pPr>
            <a:endParaRPr lang="de-DE" sz="4000" dirty="0"/>
          </a:p>
          <a:p>
            <a:pPr marL="0" indent="0" algn="ctr">
              <a:buNone/>
            </a:pPr>
            <a:endParaRPr lang="de-DE" sz="40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5CC3652-F5B4-4830-BE73-B0EF3F9DA4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996952"/>
            <a:ext cx="3657600" cy="23622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ABEEB591-BB98-422C-A611-64C0BB49D1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2" y="3075782"/>
            <a:ext cx="3298331" cy="2204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125431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iProCon Vorlage neu">
  <a:themeElements>
    <a:clrScheme name="Benutzerdefiniert 2">
      <a:dk1>
        <a:sysClr val="windowText" lastClr="000000"/>
      </a:dk1>
      <a:lt1>
        <a:srgbClr val="FFFFFF"/>
      </a:lt1>
      <a:dk2>
        <a:srgbClr val="1F497D"/>
      </a:dk2>
      <a:lt2>
        <a:srgbClr val="FFFFFF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rlage_Hand.potx" id="{3B98269D-7A08-4380-93C5-B58133B2AB06}" vid="{48EC896F-A898-4DC0-B96A-5317B3BF454D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C99A9F39905C4FA505D7B7A146F45E" ma:contentTypeVersion="10" ma:contentTypeDescription="Create a new document." ma:contentTypeScope="" ma:versionID="a2807b9116478a444519e02e91abaa05">
  <xsd:schema xmlns:xsd="http://www.w3.org/2001/XMLSchema" xmlns:xs="http://www.w3.org/2001/XMLSchema" xmlns:p="http://schemas.microsoft.com/office/2006/metadata/properties" xmlns:ns2="065c524d-8ddd-4673-86d2-c687788663fc" xmlns:ns3="12829f2b-dd68-4f0e-b19e-bd8489400ee7" targetNamespace="http://schemas.microsoft.com/office/2006/metadata/properties" ma:root="true" ma:fieldsID="28b7ebd51177e6070685989e4fe0c005" ns2:_="" ns3:_="">
    <xsd:import namespace="065c524d-8ddd-4673-86d2-c687788663fc"/>
    <xsd:import namespace="12829f2b-dd68-4f0e-b19e-bd8489400ee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5c524d-8ddd-4673-86d2-c687788663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829f2b-dd68-4f0e-b19e-bd8489400ee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71BB201-AE8A-47A8-8789-BD499118017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8A6B9BC-EDC4-422B-BA7A-2917155F887F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7769A4B-F316-4163-ABDB-1A92E8353C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65c524d-8ddd-4673-86d2-c687788663fc"/>
    <ds:schemaRef ds:uri="12829f2b-dd68-4f0e-b19e-bd8489400e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Vorlage_Hand_IPC2018</Template>
  <TotalTime>0</TotalTime>
  <Words>1082</Words>
  <Application>Microsoft Office PowerPoint</Application>
  <PresentationFormat>Bildschirmpräsentation (4:3)</PresentationFormat>
  <Paragraphs>249</Paragraphs>
  <Slides>23</Slides>
  <Notes>3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23</vt:i4>
      </vt:variant>
    </vt:vector>
  </HeadingPairs>
  <TitlesOfParts>
    <vt:vector size="29" baseType="lpstr">
      <vt:lpstr>Source Sans Pro</vt:lpstr>
      <vt:lpstr>Raleway</vt:lpstr>
      <vt:lpstr>Calibri</vt:lpstr>
      <vt:lpstr>Century Gothic</vt:lpstr>
      <vt:lpstr>Arial</vt:lpstr>
      <vt:lpstr>iProCon Vorlage neu</vt:lpstr>
      <vt:lpstr>SAP SuccessFactors für SAP HCM Kunden  Die Vielfalt: Ihre Optionen in die Cloud </vt:lpstr>
      <vt:lpstr>Agenda</vt:lpstr>
      <vt:lpstr>Was geht ab?  Die SAP Strategie</vt:lpstr>
      <vt:lpstr>Historie seit 1986</vt:lpstr>
      <vt:lpstr>SAP HCM Roadmap und Strategie - bisher</vt:lpstr>
      <vt:lpstr>SAP HCM Roadmap und Strategie – neu!</vt:lpstr>
      <vt:lpstr>Wo anfangen und wie kommen wir ans Ziel?</vt:lpstr>
      <vt:lpstr>HR System Landscape Transformation  Bewährte Optionen für SAP ERP HCM on-premise Kunden</vt:lpstr>
      <vt:lpstr>Cloud Deployment Modelle f. SAP ERP-Kunden</vt:lpstr>
      <vt:lpstr>Womit fangen wir an?</vt:lpstr>
      <vt:lpstr>Weitere aktuelle Faktoren für Ihre Roadmap</vt:lpstr>
      <vt:lpstr>SF Reporting/Analytics Woher kommen wir? </vt:lpstr>
      <vt:lpstr>SF Reporting/Analytics  Wohin geht es? </vt:lpstr>
      <vt:lpstr>Reporting zu Embeded Analytics</vt:lpstr>
      <vt:lpstr>Erweiterte Roadmap</vt:lpstr>
      <vt:lpstr>… + SuccessConnect Update</vt:lpstr>
      <vt:lpstr>Was ist anders im Projekt?</vt:lpstr>
      <vt:lpstr>Itererative Implementierung</vt:lpstr>
      <vt:lpstr>Wie gehen wir das an?</vt:lpstr>
      <vt:lpstr>Die Gretchenfrage</vt:lpstr>
      <vt:lpstr>Fragen Sie doch Ihre Mitarbeiter!</vt:lpstr>
      <vt:lpstr>Qualtrics als einfacher Kompass</vt:lpstr>
      <vt:lpstr>PowerPoint-Präsentation</vt:lpstr>
    </vt:vector>
  </TitlesOfParts>
  <Company>iProCon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SAP HCM-Strategie SF u. Concur f. TAKRAF</dc:title>
  <dc:creator>J.Edinger@iprocon.de</dc:creator>
  <cp:lastModifiedBy>Joerg Edinger</cp:lastModifiedBy>
  <cp:revision>124</cp:revision>
  <dcterms:created xsi:type="dcterms:W3CDTF">2018-03-08T07:34:30Z</dcterms:created>
  <dcterms:modified xsi:type="dcterms:W3CDTF">2019-09-26T13:59:23Z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0x01010064C99A9F39905C4FA505D7B7A146F45E</vt:lpwstr>
  </property>
</Properties>
</file>