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96" r:id="rId2"/>
    <p:sldId id="295" r:id="rId3"/>
    <p:sldId id="297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aleway" panose="020B0604020202020204" charset="0"/>
      <p:regular r:id="rId11"/>
    </p:embeddedFont>
    <p:embeddedFont>
      <p:font typeface="Source Sans Pro" panose="020B0503030403020204" pitchFamily="34" charset="0"/>
      <p:regular r:id="rId12"/>
      <p:bold r:id="rId13"/>
      <p:italic r:id="rId14"/>
      <p:boldItalic r:id="rId1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E24"/>
    <a:srgbClr val="5A9B2A"/>
    <a:srgbClr val="333333"/>
    <a:srgbClr val="145FA9"/>
    <a:srgbClr val="D6DDE6"/>
    <a:srgbClr val="E7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39" autoAdjust="0"/>
  </p:normalViewPr>
  <p:slideViewPr>
    <p:cSldViewPr>
      <p:cViewPr varScale="1">
        <p:scale>
          <a:sx n="90" d="100"/>
          <a:sy n="90" d="100"/>
        </p:scale>
        <p:origin x="219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notesViewPr>
    <p:cSldViewPr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20055-34E8-4F3D-8C75-897C36732138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494ECE7-BDF8-405D-9F95-C5171A608C41}">
      <dgm:prSet/>
      <dgm:spPr/>
      <dgm:t>
        <a:bodyPr/>
        <a:lstStyle/>
        <a:p>
          <a:r>
            <a:rPr lang="de-DE" dirty="0"/>
            <a:t>gegründet 2000</a:t>
          </a:r>
        </a:p>
      </dgm:t>
    </dgm:pt>
    <dgm:pt modelId="{8A0F6466-395B-49AC-BE7D-F3E752F998A2}" type="parTrans" cxnId="{930E4985-A80E-406D-9F39-1C5D8F3DB5E8}">
      <dgm:prSet/>
      <dgm:spPr/>
      <dgm:t>
        <a:bodyPr/>
        <a:lstStyle/>
        <a:p>
          <a:endParaRPr lang="de-DE"/>
        </a:p>
      </dgm:t>
    </dgm:pt>
    <dgm:pt modelId="{02703DCE-1E2C-4A5B-A646-0581684692B3}" type="sibTrans" cxnId="{930E4985-A80E-406D-9F39-1C5D8F3DB5E8}">
      <dgm:prSet/>
      <dgm:spPr/>
      <dgm:t>
        <a:bodyPr/>
        <a:lstStyle/>
        <a:p>
          <a:endParaRPr lang="de-DE"/>
        </a:p>
      </dgm:t>
    </dgm:pt>
    <dgm:pt modelId="{D7AAF606-EBA4-4888-93D8-2720BA3C9D06}">
      <dgm:prSet/>
      <dgm:spPr/>
      <dgm:t>
        <a:bodyPr/>
        <a:lstStyle/>
        <a:p>
          <a:r>
            <a:rPr lang="de-DE" dirty="0"/>
            <a:t>15 – 20 Berater mit vollem Fokus auf SAP SF, HCM und </a:t>
          </a:r>
          <a:r>
            <a:rPr lang="de-DE" dirty="0" err="1"/>
            <a:t>Concur</a:t>
          </a:r>
          <a:endParaRPr lang="de-DE" dirty="0"/>
        </a:p>
      </dgm:t>
    </dgm:pt>
    <dgm:pt modelId="{1C708DA0-F648-4F72-8175-204F0CDD4702}" type="parTrans" cxnId="{C5068F34-CAFD-4578-9D3B-B9E811640BD9}">
      <dgm:prSet/>
      <dgm:spPr/>
      <dgm:t>
        <a:bodyPr/>
        <a:lstStyle/>
        <a:p>
          <a:endParaRPr lang="de-DE"/>
        </a:p>
      </dgm:t>
    </dgm:pt>
    <dgm:pt modelId="{B90CF08C-3E7D-428D-B2EF-6835ADF52768}" type="sibTrans" cxnId="{C5068F34-CAFD-4578-9D3B-B9E811640BD9}">
      <dgm:prSet/>
      <dgm:spPr/>
      <dgm:t>
        <a:bodyPr/>
        <a:lstStyle/>
        <a:p>
          <a:endParaRPr lang="de-DE"/>
        </a:p>
      </dgm:t>
    </dgm:pt>
    <dgm:pt modelId="{E5A1B7B0-472A-4DD2-A41A-5C29142D6362}">
      <dgm:prSet/>
      <dgm:spPr/>
      <dgm:t>
        <a:bodyPr/>
        <a:lstStyle/>
        <a:p>
          <a:r>
            <a:rPr lang="de-DE" dirty="0"/>
            <a:t>langjähriger und zuverlässiger Partner unserer Kunden</a:t>
          </a:r>
        </a:p>
      </dgm:t>
    </dgm:pt>
    <dgm:pt modelId="{6D25E2A5-FF76-46A9-9C3B-93DCCDCD9D5C}" type="parTrans" cxnId="{1D33B1D6-6E72-4C30-8319-1A149DC338A6}">
      <dgm:prSet/>
      <dgm:spPr/>
      <dgm:t>
        <a:bodyPr/>
        <a:lstStyle/>
        <a:p>
          <a:endParaRPr lang="de-DE"/>
        </a:p>
      </dgm:t>
    </dgm:pt>
    <dgm:pt modelId="{3653DA7E-9754-4AA6-95F5-50F06C96725E}" type="sibTrans" cxnId="{1D33B1D6-6E72-4C30-8319-1A149DC338A6}">
      <dgm:prSet/>
      <dgm:spPr/>
      <dgm:t>
        <a:bodyPr/>
        <a:lstStyle/>
        <a:p>
          <a:endParaRPr lang="de-DE"/>
        </a:p>
      </dgm:t>
    </dgm:pt>
    <dgm:pt modelId="{C03E92D3-429E-43B9-B3F7-6C1220241641}">
      <dgm:prSet/>
      <dgm:spPr/>
      <dgm:t>
        <a:bodyPr/>
        <a:lstStyle/>
        <a:p>
          <a:r>
            <a:rPr lang="de-DE" dirty="0"/>
            <a:t>Geschäftsbereiche: SAP SuccessFactors, </a:t>
          </a:r>
          <a:r>
            <a:rPr lang="de-DE" dirty="0" err="1"/>
            <a:t>Concur</a:t>
          </a:r>
          <a:r>
            <a:rPr lang="de-DE" dirty="0"/>
            <a:t>, SAP HCM, Entwicklung </a:t>
          </a:r>
        </a:p>
      </dgm:t>
    </dgm:pt>
    <dgm:pt modelId="{95A50FFF-3035-42CD-A9F6-2D6494C01D70}" type="parTrans" cxnId="{748A07E6-FE8C-4CAC-8F37-0ABEDA9F6830}">
      <dgm:prSet/>
      <dgm:spPr/>
      <dgm:t>
        <a:bodyPr/>
        <a:lstStyle/>
        <a:p>
          <a:endParaRPr lang="de-DE"/>
        </a:p>
      </dgm:t>
    </dgm:pt>
    <dgm:pt modelId="{C88D6CB7-D649-472B-8732-BDF2D68F9684}" type="sibTrans" cxnId="{748A07E6-FE8C-4CAC-8F37-0ABEDA9F6830}">
      <dgm:prSet/>
      <dgm:spPr/>
      <dgm:t>
        <a:bodyPr/>
        <a:lstStyle/>
        <a:p>
          <a:endParaRPr lang="de-DE"/>
        </a:p>
      </dgm:t>
    </dgm:pt>
    <dgm:pt modelId="{9A9A116B-E192-451E-958E-F83F077A6820}">
      <dgm:prSet/>
      <dgm:spPr/>
      <dgm:t>
        <a:bodyPr/>
        <a:lstStyle/>
        <a:p>
          <a:r>
            <a:rPr lang="de-DE" dirty="0"/>
            <a:t>Know-how weit über System hinaus (Prozess/Fachseite)</a:t>
          </a:r>
        </a:p>
      </dgm:t>
    </dgm:pt>
    <dgm:pt modelId="{A3379E6A-6586-4494-BB13-781AC3A5D25C}" type="parTrans" cxnId="{791CB71E-4ACB-43AB-BEFF-1393550FD10A}">
      <dgm:prSet/>
      <dgm:spPr/>
      <dgm:t>
        <a:bodyPr/>
        <a:lstStyle/>
        <a:p>
          <a:endParaRPr lang="de-DE"/>
        </a:p>
      </dgm:t>
    </dgm:pt>
    <dgm:pt modelId="{8B3A568B-8719-447C-A388-78B8D28142FD}" type="sibTrans" cxnId="{791CB71E-4ACB-43AB-BEFF-1393550FD10A}">
      <dgm:prSet/>
      <dgm:spPr/>
      <dgm:t>
        <a:bodyPr/>
        <a:lstStyle/>
        <a:p>
          <a:endParaRPr lang="de-DE"/>
        </a:p>
      </dgm:t>
    </dgm:pt>
    <dgm:pt modelId="{C3D98CE2-6FF4-4DF4-BA13-29FB4CEA9A11}">
      <dgm:prSet/>
      <dgm:spPr/>
      <dgm:t>
        <a:bodyPr/>
        <a:lstStyle/>
        <a:p>
          <a:r>
            <a:rPr lang="de-DE" dirty="0"/>
            <a:t>Know-how-Transfer und Innovation im Fokus</a:t>
          </a:r>
        </a:p>
      </dgm:t>
    </dgm:pt>
    <dgm:pt modelId="{95091259-B70A-425F-BE42-8D9D327D9951}" type="parTrans" cxnId="{84AC0FEE-B943-4241-8C22-7F21F3BD897A}">
      <dgm:prSet/>
      <dgm:spPr/>
      <dgm:t>
        <a:bodyPr/>
        <a:lstStyle/>
        <a:p>
          <a:endParaRPr lang="de-DE"/>
        </a:p>
      </dgm:t>
    </dgm:pt>
    <dgm:pt modelId="{FC9C9615-AB66-4877-B1D8-7DEDC5DA638F}" type="sibTrans" cxnId="{84AC0FEE-B943-4241-8C22-7F21F3BD897A}">
      <dgm:prSet/>
      <dgm:spPr/>
      <dgm:t>
        <a:bodyPr/>
        <a:lstStyle/>
        <a:p>
          <a:endParaRPr lang="de-DE"/>
        </a:p>
      </dgm:t>
    </dgm:pt>
    <dgm:pt modelId="{F8282B58-3CC0-48AE-A21C-2A193BBBAFF4}">
      <dgm:prSet/>
      <dgm:spPr/>
      <dgm:t>
        <a:bodyPr/>
        <a:lstStyle/>
        <a:p>
          <a:r>
            <a:rPr lang="de-DE" dirty="0"/>
            <a:t>Wir beraten, aber der Kunde definiert den Unterstützungsbedarf</a:t>
          </a:r>
        </a:p>
      </dgm:t>
    </dgm:pt>
    <dgm:pt modelId="{5CD0C677-0E75-4CE2-AAB6-DF68A81D24C3}" type="parTrans" cxnId="{E8A4D569-E16E-4EA4-8578-EB57DF89987E}">
      <dgm:prSet/>
      <dgm:spPr/>
      <dgm:t>
        <a:bodyPr/>
        <a:lstStyle/>
        <a:p>
          <a:endParaRPr lang="de-DE"/>
        </a:p>
      </dgm:t>
    </dgm:pt>
    <dgm:pt modelId="{6ACF339D-8E21-4C6A-A9C8-D2171D5984DA}" type="sibTrans" cxnId="{E8A4D569-E16E-4EA4-8578-EB57DF89987E}">
      <dgm:prSet/>
      <dgm:spPr/>
      <dgm:t>
        <a:bodyPr/>
        <a:lstStyle/>
        <a:p>
          <a:endParaRPr lang="de-DE"/>
        </a:p>
      </dgm:t>
    </dgm:pt>
    <dgm:pt modelId="{2DB4D9C3-881D-4138-ACD4-0F075A92EE2D}">
      <dgm:prSet/>
      <dgm:spPr/>
      <dgm:t>
        <a:bodyPr/>
        <a:lstStyle/>
        <a:p>
          <a:r>
            <a:rPr lang="de-DE" dirty="0"/>
            <a:t>niedrige Fluktuation, solide Ausbildung</a:t>
          </a:r>
        </a:p>
      </dgm:t>
    </dgm:pt>
    <dgm:pt modelId="{92ECAD0C-41D4-4FCF-849D-61F36EAFF6AC}" type="parTrans" cxnId="{E79E0755-B9A5-4AF0-A201-C80E9C5158BA}">
      <dgm:prSet/>
      <dgm:spPr/>
      <dgm:t>
        <a:bodyPr/>
        <a:lstStyle/>
        <a:p>
          <a:endParaRPr lang="de-DE"/>
        </a:p>
      </dgm:t>
    </dgm:pt>
    <dgm:pt modelId="{82827037-EB4D-4851-8A5C-27E121792A62}" type="sibTrans" cxnId="{E79E0755-B9A5-4AF0-A201-C80E9C5158BA}">
      <dgm:prSet/>
      <dgm:spPr/>
      <dgm:t>
        <a:bodyPr/>
        <a:lstStyle/>
        <a:p>
          <a:endParaRPr lang="de-DE"/>
        </a:p>
      </dgm:t>
    </dgm:pt>
    <dgm:pt modelId="{CE210693-5153-4EF8-841D-5A6488F3178F}">
      <dgm:prSet/>
      <dgm:spPr/>
      <dgm:t>
        <a:bodyPr/>
        <a:lstStyle/>
        <a:p>
          <a:r>
            <a:rPr lang="de-DE"/>
            <a:t>Ziel: Steigerung der Wettbewerbsfähigkeit des Kunden - durch</a:t>
          </a:r>
          <a:endParaRPr lang="de-DE" dirty="0"/>
        </a:p>
      </dgm:t>
    </dgm:pt>
    <dgm:pt modelId="{9CBF4E8F-6B1E-42F3-B151-EDEC430528F2}" type="parTrans" cxnId="{F22FC33F-7DE5-470E-8D88-08C9766A770F}">
      <dgm:prSet/>
      <dgm:spPr/>
      <dgm:t>
        <a:bodyPr/>
        <a:lstStyle/>
        <a:p>
          <a:endParaRPr lang="de-DE"/>
        </a:p>
      </dgm:t>
    </dgm:pt>
    <dgm:pt modelId="{16CC79C5-FFDB-42F2-BBCE-3EC9777FBD0B}" type="sibTrans" cxnId="{F22FC33F-7DE5-470E-8D88-08C9766A770F}">
      <dgm:prSet/>
      <dgm:spPr/>
      <dgm:t>
        <a:bodyPr/>
        <a:lstStyle/>
        <a:p>
          <a:endParaRPr lang="de-DE"/>
        </a:p>
      </dgm:t>
    </dgm:pt>
    <dgm:pt modelId="{5D12B7E5-AA4D-458D-8AC8-3E6D60FB3358}">
      <dgm:prSet/>
      <dgm:spPr/>
      <dgm:t>
        <a:bodyPr/>
        <a:lstStyle/>
        <a:p>
          <a:r>
            <a:rPr lang="de-DE" dirty="0"/>
            <a:t>Digitale Transformation im und um das Personalmanagement</a:t>
          </a:r>
        </a:p>
      </dgm:t>
    </dgm:pt>
    <dgm:pt modelId="{897E8921-C0D3-4360-9488-AA70CCE41DFE}" type="parTrans" cxnId="{EBE839E9-2727-489E-9E63-E069DEB41834}">
      <dgm:prSet/>
      <dgm:spPr/>
      <dgm:t>
        <a:bodyPr/>
        <a:lstStyle/>
        <a:p>
          <a:endParaRPr lang="de-DE"/>
        </a:p>
      </dgm:t>
    </dgm:pt>
    <dgm:pt modelId="{0BAF04F3-DC9E-45FA-8ADD-3BB8825CF5EF}" type="sibTrans" cxnId="{EBE839E9-2727-489E-9E63-E069DEB41834}">
      <dgm:prSet/>
      <dgm:spPr/>
      <dgm:t>
        <a:bodyPr/>
        <a:lstStyle/>
        <a:p>
          <a:endParaRPr lang="de-DE"/>
        </a:p>
      </dgm:t>
    </dgm:pt>
    <dgm:pt modelId="{189D3465-7C44-4574-9B41-15D992FE1BC1}">
      <dgm:prSet/>
      <dgm:spPr/>
      <dgm:t>
        <a:bodyPr/>
        <a:lstStyle/>
        <a:p>
          <a:r>
            <a:rPr lang="de-DE" dirty="0"/>
            <a:t>Sicherstellung und Renovierung der Personalprozesse</a:t>
          </a:r>
        </a:p>
      </dgm:t>
    </dgm:pt>
    <dgm:pt modelId="{192BCD41-D321-43E0-9386-AE177335FDBD}" type="parTrans" cxnId="{E88D0B82-80AB-4949-9A27-1F26DD537245}">
      <dgm:prSet/>
      <dgm:spPr/>
      <dgm:t>
        <a:bodyPr/>
        <a:lstStyle/>
        <a:p>
          <a:endParaRPr lang="de-DE"/>
        </a:p>
      </dgm:t>
    </dgm:pt>
    <dgm:pt modelId="{8FEC9A44-180E-4D1E-9EC1-1F6B02F2F492}" type="sibTrans" cxnId="{E88D0B82-80AB-4949-9A27-1F26DD537245}">
      <dgm:prSet/>
      <dgm:spPr/>
      <dgm:t>
        <a:bodyPr/>
        <a:lstStyle/>
        <a:p>
          <a:endParaRPr lang="de-DE"/>
        </a:p>
      </dgm:t>
    </dgm:pt>
    <dgm:pt modelId="{80F20FA2-5C7D-4C51-87BD-4375F31F861A}">
      <dgm:prSet/>
      <dgm:spPr/>
      <dgm:t>
        <a:bodyPr/>
        <a:lstStyle/>
        <a:p>
          <a:r>
            <a:rPr lang="de-DE" dirty="0"/>
            <a:t>Begleitung des notwendigen Wandels als Partner</a:t>
          </a:r>
        </a:p>
      </dgm:t>
    </dgm:pt>
    <dgm:pt modelId="{7555C7E7-67C7-4E5E-8F43-E678C0E2BF3A}" type="parTrans" cxnId="{FF2E588D-B0F6-44F1-93B6-61E34DB17476}">
      <dgm:prSet/>
      <dgm:spPr/>
      <dgm:t>
        <a:bodyPr/>
        <a:lstStyle/>
        <a:p>
          <a:endParaRPr lang="de-DE"/>
        </a:p>
      </dgm:t>
    </dgm:pt>
    <dgm:pt modelId="{A07074F1-494D-43A1-A669-F912D70C34E0}" type="sibTrans" cxnId="{FF2E588D-B0F6-44F1-93B6-61E34DB17476}">
      <dgm:prSet/>
      <dgm:spPr/>
      <dgm:t>
        <a:bodyPr/>
        <a:lstStyle/>
        <a:p>
          <a:endParaRPr lang="de-DE"/>
        </a:p>
      </dgm:t>
    </dgm:pt>
    <dgm:pt modelId="{152C996C-457B-4289-AEA8-412C3573012F}" type="pres">
      <dgm:prSet presAssocID="{84C20055-34E8-4F3D-8C75-897C36732138}" presName="linear" presStyleCnt="0">
        <dgm:presLayoutVars>
          <dgm:dir/>
          <dgm:animLvl val="lvl"/>
          <dgm:resizeHandles val="exact"/>
        </dgm:presLayoutVars>
      </dgm:prSet>
      <dgm:spPr/>
    </dgm:pt>
    <dgm:pt modelId="{319C37E0-19C1-45E4-A095-CE7D589FC177}" type="pres">
      <dgm:prSet presAssocID="{0494ECE7-BDF8-405D-9F95-C5171A608C41}" presName="parentLin" presStyleCnt="0"/>
      <dgm:spPr/>
    </dgm:pt>
    <dgm:pt modelId="{D0F41134-CC47-4AE2-97B0-13E9B3BDA0B7}" type="pres">
      <dgm:prSet presAssocID="{0494ECE7-BDF8-405D-9F95-C5171A608C41}" presName="parentLeftMargin" presStyleLbl="node1" presStyleIdx="0" presStyleCnt="3"/>
      <dgm:spPr/>
    </dgm:pt>
    <dgm:pt modelId="{D61C6272-E6CB-4E47-8B68-1E471D57780D}" type="pres">
      <dgm:prSet presAssocID="{0494ECE7-BDF8-405D-9F95-C5171A608C4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3BE20E8-D411-4ACC-AA5D-AA8445C5E9A4}" type="pres">
      <dgm:prSet presAssocID="{0494ECE7-BDF8-405D-9F95-C5171A608C41}" presName="negativeSpace" presStyleCnt="0"/>
      <dgm:spPr/>
    </dgm:pt>
    <dgm:pt modelId="{2CE27FE5-D818-4806-8D51-A7941B09E927}" type="pres">
      <dgm:prSet presAssocID="{0494ECE7-BDF8-405D-9F95-C5171A608C41}" presName="childText" presStyleLbl="conFgAcc1" presStyleIdx="0" presStyleCnt="3">
        <dgm:presLayoutVars>
          <dgm:bulletEnabled val="1"/>
        </dgm:presLayoutVars>
      </dgm:prSet>
      <dgm:spPr/>
    </dgm:pt>
    <dgm:pt modelId="{75F5E768-C5DB-489D-BB72-DB5B4CCEF801}" type="pres">
      <dgm:prSet presAssocID="{02703DCE-1E2C-4A5B-A646-0581684692B3}" presName="spaceBetweenRectangles" presStyleCnt="0"/>
      <dgm:spPr/>
    </dgm:pt>
    <dgm:pt modelId="{34D70DB0-9FFF-4EBB-B1A6-7892AA2035F8}" type="pres">
      <dgm:prSet presAssocID="{CE210693-5153-4EF8-841D-5A6488F3178F}" presName="parentLin" presStyleCnt="0"/>
      <dgm:spPr/>
    </dgm:pt>
    <dgm:pt modelId="{5255EB76-D546-4CDF-9C73-57E6D73E5286}" type="pres">
      <dgm:prSet presAssocID="{CE210693-5153-4EF8-841D-5A6488F3178F}" presName="parentLeftMargin" presStyleLbl="node1" presStyleIdx="0" presStyleCnt="3"/>
      <dgm:spPr/>
    </dgm:pt>
    <dgm:pt modelId="{DA137BFD-7CE9-42E5-A69C-FEEBB142EE04}" type="pres">
      <dgm:prSet presAssocID="{CE210693-5153-4EF8-841D-5A6488F3178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8B6E93-B040-4F6A-9BDB-B6860EB00C45}" type="pres">
      <dgm:prSet presAssocID="{CE210693-5153-4EF8-841D-5A6488F3178F}" presName="negativeSpace" presStyleCnt="0"/>
      <dgm:spPr/>
    </dgm:pt>
    <dgm:pt modelId="{6CA395C0-C444-4FDF-A730-388B6D633B52}" type="pres">
      <dgm:prSet presAssocID="{CE210693-5153-4EF8-841D-5A6488F3178F}" presName="childText" presStyleLbl="conFgAcc1" presStyleIdx="1" presStyleCnt="3">
        <dgm:presLayoutVars>
          <dgm:bulletEnabled val="1"/>
        </dgm:presLayoutVars>
      </dgm:prSet>
      <dgm:spPr/>
    </dgm:pt>
    <dgm:pt modelId="{BADF8153-B8A4-4E78-91BD-710DF1EEE666}" type="pres">
      <dgm:prSet presAssocID="{16CC79C5-FFDB-42F2-BBCE-3EC9777FBD0B}" presName="spaceBetweenRectangles" presStyleCnt="0"/>
      <dgm:spPr/>
    </dgm:pt>
    <dgm:pt modelId="{4E1DB1B7-A92A-4445-A517-1A5CA1E9E2BF}" type="pres">
      <dgm:prSet presAssocID="{D7AAF606-EBA4-4888-93D8-2720BA3C9D06}" presName="parentLin" presStyleCnt="0"/>
      <dgm:spPr/>
    </dgm:pt>
    <dgm:pt modelId="{891CB902-4322-46BF-9E80-EB4CDC45E61F}" type="pres">
      <dgm:prSet presAssocID="{D7AAF606-EBA4-4888-93D8-2720BA3C9D06}" presName="parentLeftMargin" presStyleLbl="node1" presStyleIdx="1" presStyleCnt="3"/>
      <dgm:spPr/>
    </dgm:pt>
    <dgm:pt modelId="{686F1611-18FF-4DE4-B840-474887DDA6FF}" type="pres">
      <dgm:prSet presAssocID="{D7AAF606-EBA4-4888-93D8-2720BA3C9D0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4C01BAE-EF0F-4C07-A7A1-E50E8583EFD3}" type="pres">
      <dgm:prSet presAssocID="{D7AAF606-EBA4-4888-93D8-2720BA3C9D06}" presName="negativeSpace" presStyleCnt="0"/>
      <dgm:spPr/>
    </dgm:pt>
    <dgm:pt modelId="{38EA9AAB-4960-41B1-A243-535805243B3F}" type="pres">
      <dgm:prSet presAssocID="{D7AAF606-EBA4-4888-93D8-2720BA3C9D0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977740F-D3E7-4898-BB08-3BBA2F51B64A}" type="presOf" srcId="{CE210693-5153-4EF8-841D-5A6488F3178F}" destId="{5255EB76-D546-4CDF-9C73-57E6D73E5286}" srcOrd="0" destOrd="0" presId="urn:microsoft.com/office/officeart/2005/8/layout/list1"/>
    <dgm:cxn modelId="{791CB71E-4ACB-43AB-BEFF-1393550FD10A}" srcId="{D7AAF606-EBA4-4888-93D8-2720BA3C9D06}" destId="{9A9A116B-E192-451E-958E-F83F077A6820}" srcOrd="0" destOrd="0" parTransId="{A3379E6A-6586-4494-BB13-781AC3A5D25C}" sibTransId="{8B3A568B-8719-447C-A388-78B8D28142FD}"/>
    <dgm:cxn modelId="{8A0B0E29-F653-44FF-9A6D-2D0F81317A42}" type="presOf" srcId="{E5A1B7B0-472A-4DD2-A41A-5C29142D6362}" destId="{2CE27FE5-D818-4806-8D51-A7941B09E927}" srcOrd="0" destOrd="0" presId="urn:microsoft.com/office/officeart/2005/8/layout/list1"/>
    <dgm:cxn modelId="{90CDE62E-AEE4-4CE3-A898-B7D90AE47D99}" type="presOf" srcId="{80F20FA2-5C7D-4C51-87BD-4375F31F861A}" destId="{6CA395C0-C444-4FDF-A730-388B6D633B52}" srcOrd="0" destOrd="2" presId="urn:microsoft.com/office/officeart/2005/8/layout/list1"/>
    <dgm:cxn modelId="{C5068F34-CAFD-4578-9D3B-B9E811640BD9}" srcId="{84C20055-34E8-4F3D-8C75-897C36732138}" destId="{D7AAF606-EBA4-4888-93D8-2720BA3C9D06}" srcOrd="2" destOrd="0" parTransId="{1C708DA0-F648-4F72-8175-204F0CDD4702}" sibTransId="{B90CF08C-3E7D-428D-B2EF-6835ADF52768}"/>
    <dgm:cxn modelId="{F22FC33F-7DE5-470E-8D88-08C9766A770F}" srcId="{84C20055-34E8-4F3D-8C75-897C36732138}" destId="{CE210693-5153-4EF8-841D-5A6488F3178F}" srcOrd="1" destOrd="0" parTransId="{9CBF4E8F-6B1E-42F3-B151-EDEC430528F2}" sibTransId="{16CC79C5-FFDB-42F2-BBCE-3EC9777FBD0B}"/>
    <dgm:cxn modelId="{E8A4D569-E16E-4EA4-8578-EB57DF89987E}" srcId="{0494ECE7-BDF8-405D-9F95-C5171A608C41}" destId="{F8282B58-3CC0-48AE-A21C-2A193BBBAFF4}" srcOrd="1" destOrd="0" parTransId="{5CD0C677-0E75-4CE2-AAB6-DF68A81D24C3}" sibTransId="{6ACF339D-8E21-4C6A-A9C8-D2171D5984DA}"/>
    <dgm:cxn modelId="{5F7FD36E-78DF-4B65-96DC-82E11DA7A02D}" type="presOf" srcId="{F8282B58-3CC0-48AE-A21C-2A193BBBAFF4}" destId="{2CE27FE5-D818-4806-8D51-A7941B09E927}" srcOrd="0" destOrd="1" presId="urn:microsoft.com/office/officeart/2005/8/layout/list1"/>
    <dgm:cxn modelId="{B884C674-121F-4BD8-B45E-CAF57E6A9083}" type="presOf" srcId="{D7AAF606-EBA4-4888-93D8-2720BA3C9D06}" destId="{686F1611-18FF-4DE4-B840-474887DDA6FF}" srcOrd="1" destOrd="0" presId="urn:microsoft.com/office/officeart/2005/8/layout/list1"/>
    <dgm:cxn modelId="{E79E0755-B9A5-4AF0-A201-C80E9C5158BA}" srcId="{D7AAF606-EBA4-4888-93D8-2720BA3C9D06}" destId="{2DB4D9C3-881D-4138-ACD4-0F075A92EE2D}" srcOrd="2" destOrd="0" parTransId="{92ECAD0C-41D4-4FCF-849D-61F36EAFF6AC}" sibTransId="{82827037-EB4D-4851-8A5C-27E121792A62}"/>
    <dgm:cxn modelId="{80882877-DA6B-4B24-A448-A84DDC3F79FC}" type="presOf" srcId="{0494ECE7-BDF8-405D-9F95-C5171A608C41}" destId="{D61C6272-E6CB-4E47-8B68-1E471D57780D}" srcOrd="1" destOrd="0" presId="urn:microsoft.com/office/officeart/2005/8/layout/list1"/>
    <dgm:cxn modelId="{A2841358-FE78-4EF2-8EB1-32292BC1DCC5}" type="presOf" srcId="{189D3465-7C44-4574-9B41-15D992FE1BC1}" destId="{6CA395C0-C444-4FDF-A730-388B6D633B52}" srcOrd="0" destOrd="1" presId="urn:microsoft.com/office/officeart/2005/8/layout/list1"/>
    <dgm:cxn modelId="{37ABF478-7635-4005-B110-B2A3170A1C5D}" type="presOf" srcId="{2DB4D9C3-881D-4138-ACD4-0F075A92EE2D}" destId="{38EA9AAB-4960-41B1-A243-535805243B3F}" srcOrd="0" destOrd="2" presId="urn:microsoft.com/office/officeart/2005/8/layout/list1"/>
    <dgm:cxn modelId="{6C63E37C-1460-444E-B8B5-36E0242CFDAA}" type="presOf" srcId="{D7AAF606-EBA4-4888-93D8-2720BA3C9D06}" destId="{891CB902-4322-46BF-9E80-EB4CDC45E61F}" srcOrd="0" destOrd="0" presId="urn:microsoft.com/office/officeart/2005/8/layout/list1"/>
    <dgm:cxn modelId="{E88D0B82-80AB-4949-9A27-1F26DD537245}" srcId="{CE210693-5153-4EF8-841D-5A6488F3178F}" destId="{189D3465-7C44-4574-9B41-15D992FE1BC1}" srcOrd="1" destOrd="0" parTransId="{192BCD41-D321-43E0-9386-AE177335FDBD}" sibTransId="{8FEC9A44-180E-4D1E-9EC1-1F6B02F2F492}"/>
    <dgm:cxn modelId="{930E4985-A80E-406D-9F39-1C5D8F3DB5E8}" srcId="{84C20055-34E8-4F3D-8C75-897C36732138}" destId="{0494ECE7-BDF8-405D-9F95-C5171A608C41}" srcOrd="0" destOrd="0" parTransId="{8A0F6466-395B-49AC-BE7D-F3E752F998A2}" sibTransId="{02703DCE-1E2C-4A5B-A646-0581684692B3}"/>
    <dgm:cxn modelId="{FF2E588D-B0F6-44F1-93B6-61E34DB17476}" srcId="{CE210693-5153-4EF8-841D-5A6488F3178F}" destId="{80F20FA2-5C7D-4C51-87BD-4375F31F861A}" srcOrd="2" destOrd="0" parTransId="{7555C7E7-67C7-4E5E-8F43-E678C0E2BF3A}" sibTransId="{A07074F1-494D-43A1-A669-F912D70C34E0}"/>
    <dgm:cxn modelId="{2E07149D-1EB7-4B0F-97FD-2365AFEFEA3F}" type="presOf" srcId="{9A9A116B-E192-451E-958E-F83F077A6820}" destId="{38EA9AAB-4960-41B1-A243-535805243B3F}" srcOrd="0" destOrd="0" presId="urn:microsoft.com/office/officeart/2005/8/layout/list1"/>
    <dgm:cxn modelId="{441670AE-32D1-4EC7-86AD-CF2FF5CD86AA}" type="presOf" srcId="{0494ECE7-BDF8-405D-9F95-C5171A608C41}" destId="{D0F41134-CC47-4AE2-97B0-13E9B3BDA0B7}" srcOrd="0" destOrd="0" presId="urn:microsoft.com/office/officeart/2005/8/layout/list1"/>
    <dgm:cxn modelId="{7C1ED8AE-1D28-479E-AFB5-2CE6101F2B0F}" type="presOf" srcId="{C3D98CE2-6FF4-4DF4-BA13-29FB4CEA9A11}" destId="{38EA9AAB-4960-41B1-A243-535805243B3F}" srcOrd="0" destOrd="1" presId="urn:microsoft.com/office/officeart/2005/8/layout/list1"/>
    <dgm:cxn modelId="{1D33B1D6-6E72-4C30-8319-1A149DC338A6}" srcId="{0494ECE7-BDF8-405D-9F95-C5171A608C41}" destId="{E5A1B7B0-472A-4DD2-A41A-5C29142D6362}" srcOrd="0" destOrd="0" parTransId="{6D25E2A5-FF76-46A9-9C3B-93DCCDCD9D5C}" sibTransId="{3653DA7E-9754-4AA6-95F5-50F06C96725E}"/>
    <dgm:cxn modelId="{748A07E6-FE8C-4CAC-8F37-0ABEDA9F6830}" srcId="{0494ECE7-BDF8-405D-9F95-C5171A608C41}" destId="{C03E92D3-429E-43B9-B3F7-6C1220241641}" srcOrd="2" destOrd="0" parTransId="{95A50FFF-3035-42CD-A9F6-2D6494C01D70}" sibTransId="{C88D6CB7-D649-472B-8732-BDF2D68F9684}"/>
    <dgm:cxn modelId="{EBE839E9-2727-489E-9E63-E069DEB41834}" srcId="{CE210693-5153-4EF8-841D-5A6488F3178F}" destId="{5D12B7E5-AA4D-458D-8AC8-3E6D60FB3358}" srcOrd="0" destOrd="0" parTransId="{897E8921-C0D3-4360-9488-AA70CCE41DFE}" sibTransId="{0BAF04F3-DC9E-45FA-8ADD-3BB8825CF5EF}"/>
    <dgm:cxn modelId="{E5284EE9-4FE3-449E-BBB7-11DCA029EBCB}" type="presOf" srcId="{5D12B7E5-AA4D-458D-8AC8-3E6D60FB3358}" destId="{6CA395C0-C444-4FDF-A730-388B6D633B52}" srcOrd="0" destOrd="0" presId="urn:microsoft.com/office/officeart/2005/8/layout/list1"/>
    <dgm:cxn modelId="{0E9978EB-9BA4-455C-A339-BBEB25E28AF9}" type="presOf" srcId="{84C20055-34E8-4F3D-8C75-897C36732138}" destId="{152C996C-457B-4289-AEA8-412C3573012F}" srcOrd="0" destOrd="0" presId="urn:microsoft.com/office/officeart/2005/8/layout/list1"/>
    <dgm:cxn modelId="{84AC0FEE-B943-4241-8C22-7F21F3BD897A}" srcId="{D7AAF606-EBA4-4888-93D8-2720BA3C9D06}" destId="{C3D98CE2-6FF4-4DF4-BA13-29FB4CEA9A11}" srcOrd="1" destOrd="0" parTransId="{95091259-B70A-425F-BE42-8D9D327D9951}" sibTransId="{FC9C9615-AB66-4877-B1D8-7DEDC5DA638F}"/>
    <dgm:cxn modelId="{8C94CCF1-9C5A-407F-B321-090532FC05C0}" type="presOf" srcId="{C03E92D3-429E-43B9-B3F7-6C1220241641}" destId="{2CE27FE5-D818-4806-8D51-A7941B09E927}" srcOrd="0" destOrd="2" presId="urn:microsoft.com/office/officeart/2005/8/layout/list1"/>
    <dgm:cxn modelId="{7D4445F6-D926-45A0-8F6B-48B9812B90E4}" type="presOf" srcId="{CE210693-5153-4EF8-841D-5A6488F3178F}" destId="{DA137BFD-7CE9-42E5-A69C-FEEBB142EE04}" srcOrd="1" destOrd="0" presId="urn:microsoft.com/office/officeart/2005/8/layout/list1"/>
    <dgm:cxn modelId="{44DDFCE7-5A33-44D7-A5FA-3D8CDED45AA6}" type="presParOf" srcId="{152C996C-457B-4289-AEA8-412C3573012F}" destId="{319C37E0-19C1-45E4-A095-CE7D589FC177}" srcOrd="0" destOrd="0" presId="urn:microsoft.com/office/officeart/2005/8/layout/list1"/>
    <dgm:cxn modelId="{1062B764-8757-4938-B6DF-663EC9F61753}" type="presParOf" srcId="{319C37E0-19C1-45E4-A095-CE7D589FC177}" destId="{D0F41134-CC47-4AE2-97B0-13E9B3BDA0B7}" srcOrd="0" destOrd="0" presId="urn:microsoft.com/office/officeart/2005/8/layout/list1"/>
    <dgm:cxn modelId="{523DB830-DB91-40FF-AB88-F9ADDDB3174D}" type="presParOf" srcId="{319C37E0-19C1-45E4-A095-CE7D589FC177}" destId="{D61C6272-E6CB-4E47-8B68-1E471D57780D}" srcOrd="1" destOrd="0" presId="urn:microsoft.com/office/officeart/2005/8/layout/list1"/>
    <dgm:cxn modelId="{56A7D7A7-5F54-4A7E-B03E-FC6329FAAC36}" type="presParOf" srcId="{152C996C-457B-4289-AEA8-412C3573012F}" destId="{F3BE20E8-D411-4ACC-AA5D-AA8445C5E9A4}" srcOrd="1" destOrd="0" presId="urn:microsoft.com/office/officeart/2005/8/layout/list1"/>
    <dgm:cxn modelId="{E03C7BA8-CCF1-4203-BB02-FC5C33DC7F72}" type="presParOf" srcId="{152C996C-457B-4289-AEA8-412C3573012F}" destId="{2CE27FE5-D818-4806-8D51-A7941B09E927}" srcOrd="2" destOrd="0" presId="urn:microsoft.com/office/officeart/2005/8/layout/list1"/>
    <dgm:cxn modelId="{B48E13DA-79FB-4C7E-A04F-761AF48E1A39}" type="presParOf" srcId="{152C996C-457B-4289-AEA8-412C3573012F}" destId="{75F5E768-C5DB-489D-BB72-DB5B4CCEF801}" srcOrd="3" destOrd="0" presId="urn:microsoft.com/office/officeart/2005/8/layout/list1"/>
    <dgm:cxn modelId="{F4534883-7CEB-4046-BFCB-311451E33A83}" type="presParOf" srcId="{152C996C-457B-4289-AEA8-412C3573012F}" destId="{34D70DB0-9FFF-4EBB-B1A6-7892AA2035F8}" srcOrd="4" destOrd="0" presId="urn:microsoft.com/office/officeart/2005/8/layout/list1"/>
    <dgm:cxn modelId="{F405CC7B-CEAD-4EAC-BCF8-CBB3EF029DED}" type="presParOf" srcId="{34D70DB0-9FFF-4EBB-B1A6-7892AA2035F8}" destId="{5255EB76-D546-4CDF-9C73-57E6D73E5286}" srcOrd="0" destOrd="0" presId="urn:microsoft.com/office/officeart/2005/8/layout/list1"/>
    <dgm:cxn modelId="{1990F612-E5A0-437D-BE82-0B74487FF91E}" type="presParOf" srcId="{34D70DB0-9FFF-4EBB-B1A6-7892AA2035F8}" destId="{DA137BFD-7CE9-42E5-A69C-FEEBB142EE04}" srcOrd="1" destOrd="0" presId="urn:microsoft.com/office/officeart/2005/8/layout/list1"/>
    <dgm:cxn modelId="{9825BC2E-CD8A-41CE-ADED-F2B661BF3513}" type="presParOf" srcId="{152C996C-457B-4289-AEA8-412C3573012F}" destId="{648B6E93-B040-4F6A-9BDB-B6860EB00C45}" srcOrd="5" destOrd="0" presId="urn:microsoft.com/office/officeart/2005/8/layout/list1"/>
    <dgm:cxn modelId="{8DCBE186-204E-42E1-9D86-8AD21D0C98FC}" type="presParOf" srcId="{152C996C-457B-4289-AEA8-412C3573012F}" destId="{6CA395C0-C444-4FDF-A730-388B6D633B52}" srcOrd="6" destOrd="0" presId="urn:microsoft.com/office/officeart/2005/8/layout/list1"/>
    <dgm:cxn modelId="{CEC1629A-0BB6-4B59-BE81-B0C283DE58B1}" type="presParOf" srcId="{152C996C-457B-4289-AEA8-412C3573012F}" destId="{BADF8153-B8A4-4E78-91BD-710DF1EEE666}" srcOrd="7" destOrd="0" presId="urn:microsoft.com/office/officeart/2005/8/layout/list1"/>
    <dgm:cxn modelId="{ADA3BE5D-E8FA-49BD-BF6B-E48742D03A55}" type="presParOf" srcId="{152C996C-457B-4289-AEA8-412C3573012F}" destId="{4E1DB1B7-A92A-4445-A517-1A5CA1E9E2BF}" srcOrd="8" destOrd="0" presId="urn:microsoft.com/office/officeart/2005/8/layout/list1"/>
    <dgm:cxn modelId="{E9469736-3470-45E6-B3DC-71DCEE726D1B}" type="presParOf" srcId="{4E1DB1B7-A92A-4445-A517-1A5CA1E9E2BF}" destId="{891CB902-4322-46BF-9E80-EB4CDC45E61F}" srcOrd="0" destOrd="0" presId="urn:microsoft.com/office/officeart/2005/8/layout/list1"/>
    <dgm:cxn modelId="{736E02EB-CA9B-441B-947B-CC8549756B37}" type="presParOf" srcId="{4E1DB1B7-A92A-4445-A517-1A5CA1E9E2BF}" destId="{686F1611-18FF-4DE4-B840-474887DDA6FF}" srcOrd="1" destOrd="0" presId="urn:microsoft.com/office/officeart/2005/8/layout/list1"/>
    <dgm:cxn modelId="{E784AF55-220D-4A3E-BBBB-7BB98D2D56EA}" type="presParOf" srcId="{152C996C-457B-4289-AEA8-412C3573012F}" destId="{64C01BAE-EF0F-4C07-A7A1-E50E8583EFD3}" srcOrd="9" destOrd="0" presId="urn:microsoft.com/office/officeart/2005/8/layout/list1"/>
    <dgm:cxn modelId="{0FB15D68-91EB-496C-AD66-937C5887FD67}" type="presParOf" srcId="{152C996C-457B-4289-AEA8-412C3573012F}" destId="{38EA9AAB-4960-41B1-A243-535805243B3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27FE5-D818-4806-8D51-A7941B09E927}">
      <dsp:nvSpPr>
        <dsp:cNvPr id="0" name=""/>
        <dsp:cNvSpPr/>
      </dsp:nvSpPr>
      <dsp:spPr>
        <a:xfrm>
          <a:off x="0" y="244101"/>
          <a:ext cx="822960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langjähriger und zuverlässiger Partner unserer Kunden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Wir beraten, aber der Kunde definiert den Unterstützungsbedarf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Geschäftsbereiche: SAP SuccessFactors, </a:t>
          </a:r>
          <a:r>
            <a:rPr lang="de-DE" sz="1600" kern="1200" dirty="0" err="1"/>
            <a:t>Concur</a:t>
          </a:r>
          <a:r>
            <a:rPr lang="de-DE" sz="1600" kern="1200" dirty="0"/>
            <a:t>, SAP HCM, Entwicklung </a:t>
          </a:r>
        </a:p>
      </dsp:txBody>
      <dsp:txXfrm>
        <a:off x="0" y="244101"/>
        <a:ext cx="8229600" cy="1209600"/>
      </dsp:txXfrm>
    </dsp:sp>
    <dsp:sp modelId="{D61C6272-E6CB-4E47-8B68-1E471D57780D}">
      <dsp:nvSpPr>
        <dsp:cNvPr id="0" name=""/>
        <dsp:cNvSpPr/>
      </dsp:nvSpPr>
      <dsp:spPr>
        <a:xfrm>
          <a:off x="411480" y="7941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gegründet 2000</a:t>
          </a:r>
        </a:p>
      </dsp:txBody>
      <dsp:txXfrm>
        <a:off x="434537" y="30998"/>
        <a:ext cx="5714606" cy="426206"/>
      </dsp:txXfrm>
    </dsp:sp>
    <dsp:sp modelId="{6CA395C0-C444-4FDF-A730-388B6D633B52}">
      <dsp:nvSpPr>
        <dsp:cNvPr id="0" name=""/>
        <dsp:cNvSpPr/>
      </dsp:nvSpPr>
      <dsp:spPr>
        <a:xfrm>
          <a:off x="0" y="1776261"/>
          <a:ext cx="822960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Digitale Transformation im und um das Personalmanagement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Sicherstellung und Renovierung der Personalprozesse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Begleitung des notwendigen Wandels als Partner</a:t>
          </a:r>
        </a:p>
      </dsp:txBody>
      <dsp:txXfrm>
        <a:off x="0" y="1776261"/>
        <a:ext cx="8229600" cy="1209600"/>
      </dsp:txXfrm>
    </dsp:sp>
    <dsp:sp modelId="{DA137BFD-7CE9-42E5-A69C-FEEBB142EE04}">
      <dsp:nvSpPr>
        <dsp:cNvPr id="0" name=""/>
        <dsp:cNvSpPr/>
      </dsp:nvSpPr>
      <dsp:spPr>
        <a:xfrm>
          <a:off x="411480" y="1540101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/>
            <a:t>Ziel: Steigerung der Wettbewerbsfähigkeit des Kunden - durch</a:t>
          </a:r>
          <a:endParaRPr lang="de-DE" sz="1600" kern="1200" dirty="0"/>
        </a:p>
      </dsp:txBody>
      <dsp:txXfrm>
        <a:off x="434537" y="1563158"/>
        <a:ext cx="5714606" cy="426206"/>
      </dsp:txXfrm>
    </dsp:sp>
    <dsp:sp modelId="{38EA9AAB-4960-41B1-A243-535805243B3F}">
      <dsp:nvSpPr>
        <dsp:cNvPr id="0" name=""/>
        <dsp:cNvSpPr/>
      </dsp:nvSpPr>
      <dsp:spPr>
        <a:xfrm>
          <a:off x="0" y="3308421"/>
          <a:ext cx="822960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Know-how weit über System hinaus (Prozess/Fachseite)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Know-how-Transfer und Innovation im Fokus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niedrige Fluktuation, solide Ausbildung</a:t>
          </a:r>
        </a:p>
      </dsp:txBody>
      <dsp:txXfrm>
        <a:off x="0" y="3308421"/>
        <a:ext cx="8229600" cy="1209600"/>
      </dsp:txXfrm>
    </dsp:sp>
    <dsp:sp modelId="{686F1611-18FF-4DE4-B840-474887DDA6FF}">
      <dsp:nvSpPr>
        <dsp:cNvPr id="0" name=""/>
        <dsp:cNvSpPr/>
      </dsp:nvSpPr>
      <dsp:spPr>
        <a:xfrm>
          <a:off x="411480" y="3072261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15 – 20 Berater mit vollem Fokus auf SAP SF, HCM und </a:t>
          </a:r>
          <a:r>
            <a:rPr lang="de-DE" sz="1600" kern="1200" dirty="0" err="1"/>
            <a:t>Concur</a:t>
          </a:r>
          <a:endParaRPr lang="de-DE" sz="1600" kern="1200" dirty="0"/>
        </a:p>
      </dsp:txBody>
      <dsp:txXfrm>
        <a:off x="434537" y="3095318"/>
        <a:ext cx="571460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FD9F700-1F60-4B23-AE78-3D7D1030C7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6D2378-91FE-4DF4-831C-817CB17DCE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57ECA-2C71-4654-BB38-1A53979C7F02}" type="datetimeFigureOut">
              <a:rPr lang="de-DE" smtClean="0"/>
              <a:t>25.09.2019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08AEC8-71EF-4F97-9356-E5488A4731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4DA5CE-7F32-4EBF-AF01-B732053E0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E4D0-19F0-41EA-8F72-6D09600F3A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670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86676-9097-41D3-AFD4-BEB092AECD69}" type="datetimeFigureOut">
              <a:rPr lang="de-DE" smtClean="0"/>
              <a:t>25.09.2019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C071A-741B-4BC3-B8CF-E6B0A9CE64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90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3893B49-998C-4E64-A00C-D239E68AC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b="64301"/>
          <a:stretch/>
        </p:blipFill>
        <p:spPr>
          <a:xfrm>
            <a:off x="0" y="1518399"/>
            <a:ext cx="9144000" cy="22322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6942" y="2701535"/>
            <a:ext cx="7772400" cy="624289"/>
          </a:xfrm>
        </p:spPr>
        <p:txBody>
          <a:bodyPr>
            <a:normAutofit/>
          </a:bodyPr>
          <a:lstStyle>
            <a:lvl1pPr algn="l">
              <a:defRPr sz="2800" b="1" baseline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6294" y="3765257"/>
            <a:ext cx="6400800" cy="792088"/>
          </a:xfrm>
        </p:spPr>
        <p:txBody>
          <a:bodyPr>
            <a:noAutofit/>
          </a:bodyPr>
          <a:lstStyle>
            <a:lvl1pPr marL="0" indent="0" algn="l">
              <a:buNone/>
              <a:defRPr lang="de-DE" sz="1800" b="0" kern="1200" baseline="0" dirty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14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6" name="Textplatzhalter 2"/>
          <p:cNvSpPr>
            <a:spLocks noGrp="1"/>
          </p:cNvSpPr>
          <p:nvPr>
            <p:ph idx="13" hasCustomPrompt="1"/>
          </p:nvPr>
        </p:nvSpPr>
        <p:spPr>
          <a:xfrm>
            <a:off x="406294" y="260648"/>
            <a:ext cx="633913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373216"/>
            <a:ext cx="1063118" cy="624289"/>
          </a:xfrm>
          <a:prstGeom prst="rect">
            <a:avLst/>
          </a:prstGeom>
        </p:spPr>
      </p:pic>
      <p:pic>
        <p:nvPicPr>
          <p:cNvPr id="1026" name="Picture 2" descr="http://www.marketwire.com/library/MwGo/2016/3/30/11G090229/Images/SAP_SuccessFactors_Logo_Big_1-20f9565d1b46ae0f80203be5861e3b52.jpg">
            <a:extLst>
              <a:ext uri="{FF2B5EF4-FFF2-40B4-BE49-F238E27FC236}">
                <a16:creationId xmlns:a16="http://schemas.microsoft.com/office/drawing/2014/main" id="{0FCBD5D6-6D09-41D2-A90D-CECEED2B01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6209"/>
            <a:ext cx="4139952" cy="49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 7" descr="CIP für Signatur">
            <a:extLst>
              <a:ext uri="{FF2B5EF4-FFF2-40B4-BE49-F238E27FC236}">
                <a16:creationId xmlns:a16="http://schemas.microsoft.com/office/drawing/2014/main" id="{82FA3F18-B482-483A-93CE-25301D6C94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44" y="5517232"/>
            <a:ext cx="2263195" cy="3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39113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ED67A150-205C-4BC8-AA49-7226B0421EA5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Raleway" panose="020B05030301010600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4EE4E69-C12F-4A8E-84FA-10AB728F1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B5FFCEF-E3ED-4ADF-A3CD-B1EB2D3A49F2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01B4F6-E829-451B-A84D-A6F22672A04C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D74FD13D-F73B-43C0-81F1-FBE533ABFA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0739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5496" y="633083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600" b="1" smtClean="0">
                <a:solidFill>
                  <a:schemeClr val="bg1"/>
                </a:solidFill>
              </a:rPr>
              <a:pPr algn="ctr"/>
              <a:t>‹Nr.›</a:t>
            </a:fld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60B00-0C13-4F4D-B352-B846AB007075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365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wip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145FA9"/>
          </a:solidFill>
          <a:latin typeface="Raleway" panose="020B0503030101060003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6.gif"/><Relationship Id="rId18" Type="http://schemas.openxmlformats.org/officeDocument/2006/relationships/image" Target="../media/image21.png"/><Relationship Id="rId3" Type="http://schemas.openxmlformats.org/officeDocument/2006/relationships/hyperlink" Target="http://www.iprocon.de/index.php/lang-de/ueber-uns/referenzen/263-wis" TargetMode="External"/><Relationship Id="rId21" Type="http://schemas.openxmlformats.org/officeDocument/2006/relationships/image" Target="../media/image24.png"/><Relationship Id="rId7" Type="http://schemas.openxmlformats.org/officeDocument/2006/relationships/hyperlink" Target="http://www.iprocon.de/index.php/lang-de/ueber-uns/referenzen/255-dura" TargetMode="External"/><Relationship Id="rId12" Type="http://schemas.openxmlformats.org/officeDocument/2006/relationships/image" Target="../media/image15.gif"/><Relationship Id="rId17" Type="http://schemas.openxmlformats.org/officeDocument/2006/relationships/image" Target="../media/image20.jpg"/><Relationship Id="rId2" Type="http://schemas.openxmlformats.org/officeDocument/2006/relationships/image" Target="../media/image9.gif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11" Type="http://schemas.openxmlformats.org/officeDocument/2006/relationships/image" Target="../media/image14.jpeg"/><Relationship Id="rId5" Type="http://schemas.openxmlformats.org/officeDocument/2006/relationships/hyperlink" Target="http://www.iprocon.de/index.php/lang-de/ueber-uns/referenzen/248-blohm" TargetMode="External"/><Relationship Id="rId15" Type="http://schemas.openxmlformats.org/officeDocument/2006/relationships/image" Target="../media/image18.png"/><Relationship Id="rId10" Type="http://schemas.openxmlformats.org/officeDocument/2006/relationships/image" Target="../media/image13.gif"/><Relationship Id="rId19" Type="http://schemas.openxmlformats.org/officeDocument/2006/relationships/image" Target="../media/image22.png"/><Relationship Id="rId4" Type="http://schemas.openxmlformats.org/officeDocument/2006/relationships/image" Target="../media/image10.gif"/><Relationship Id="rId9" Type="http://schemas.openxmlformats.org/officeDocument/2006/relationships/hyperlink" Target="http://www.iprocon.de/index.php/lang-de/ueber-uns/referenzen/128-messe-frankfurt" TargetMode="External"/><Relationship Id="rId1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41FF8-06FC-4B0B-8777-DB9623D233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SAP SuccessFactors </a:t>
            </a:r>
            <a:r>
              <a:rPr lang="en-US" dirty="0" err="1"/>
              <a:t>für</a:t>
            </a:r>
            <a:r>
              <a:rPr lang="en-US" dirty="0"/>
              <a:t> SAP HCM </a:t>
            </a:r>
            <a:r>
              <a:rPr lang="en-US" dirty="0" err="1"/>
              <a:t>Kunden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88510A-861B-41CA-B9D4-529A26E6F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605" y="3429000"/>
            <a:ext cx="6400800" cy="792088"/>
          </a:xfrm>
        </p:spPr>
        <p:txBody>
          <a:bodyPr/>
          <a:lstStyle/>
          <a:p>
            <a:r>
              <a:rPr lang="de-DE" dirty="0"/>
              <a:t>Frankfurt, den 26. September 2019</a:t>
            </a:r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4B11BB-7921-4079-A2EF-B0889CD8472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06294" y="404664"/>
            <a:ext cx="6339136" cy="1080120"/>
          </a:xfrm>
        </p:spPr>
        <p:txBody>
          <a:bodyPr>
            <a:noAutofit/>
          </a:bodyPr>
          <a:lstStyle/>
          <a:p>
            <a:r>
              <a:rPr lang="de-DE" sz="1600" dirty="0"/>
              <a:t>iProCon GmbH - Ihr Partner für Digitale Transformation im und durch das Personalmanagement</a:t>
            </a:r>
          </a:p>
          <a:p>
            <a:endParaRPr lang="de-DE" sz="1600" dirty="0"/>
          </a:p>
          <a:p>
            <a:r>
              <a:rPr lang="de-DE" sz="1600" dirty="0"/>
              <a:t>Jörg Edinger</a:t>
            </a:r>
          </a:p>
          <a:p>
            <a:r>
              <a:rPr lang="de-DE" sz="1600" dirty="0"/>
              <a:t>Markus Feld</a:t>
            </a:r>
          </a:p>
          <a:p>
            <a:endParaRPr lang="de-DE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622E5AE-9E98-4804-B052-72FCE1083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13" y="6114614"/>
            <a:ext cx="2711574" cy="5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3623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A7E9CB-3759-42B2-BA92-5F1738A3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iProCon GmbH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857C13A-DFAF-4326-8FC7-C2D565475F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518943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182631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691332-117B-4D29-8226-D6BFFAFD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Referenzen (Auswahl)</a:t>
            </a:r>
          </a:p>
        </p:txBody>
      </p:sp>
      <p:pic>
        <p:nvPicPr>
          <p:cNvPr id="4" name="Picture 2" descr="Aareal Bank">
            <a:extLst>
              <a:ext uri="{FF2B5EF4-FFF2-40B4-BE49-F238E27FC236}">
                <a16:creationId xmlns:a16="http://schemas.microsoft.com/office/drawing/2014/main" id="{903CEDB4-D9C8-47F7-9A50-926D8A75B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82" y="1713349"/>
            <a:ext cx="1428751" cy="371475"/>
          </a:xfrm>
          <a:prstGeom prst="rect">
            <a:avLst/>
          </a:prstGeom>
          <a:noFill/>
        </p:spPr>
      </p:pic>
      <p:pic>
        <p:nvPicPr>
          <p:cNvPr id="5" name="Picture 6" descr="wvv.gif">
            <a:hlinkClick r:id="rId3" tooltip="WVV"/>
            <a:extLst>
              <a:ext uri="{FF2B5EF4-FFF2-40B4-BE49-F238E27FC236}">
                <a16:creationId xmlns:a16="http://schemas.microsoft.com/office/drawing/2014/main" id="{6F8A59F6-681E-4A3F-A485-1C5A9A3A9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4745" y="5418598"/>
            <a:ext cx="1428751" cy="619127"/>
          </a:xfrm>
          <a:prstGeom prst="rect">
            <a:avLst/>
          </a:prstGeom>
          <a:noFill/>
        </p:spPr>
      </p:pic>
      <p:pic>
        <p:nvPicPr>
          <p:cNvPr id="6" name="Picture 14" descr="bbraun.gif">
            <a:hlinkClick r:id="rId5"/>
            <a:extLst>
              <a:ext uri="{FF2B5EF4-FFF2-40B4-BE49-F238E27FC236}">
                <a16:creationId xmlns:a16="http://schemas.microsoft.com/office/drawing/2014/main" id="{597D4CA3-02B1-45DE-9335-0CCF9BFD6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8989" y="3953009"/>
            <a:ext cx="1591244" cy="604675"/>
          </a:xfrm>
          <a:prstGeom prst="rect">
            <a:avLst/>
          </a:prstGeom>
          <a:noFill/>
        </p:spPr>
      </p:pic>
      <p:pic>
        <p:nvPicPr>
          <p:cNvPr id="7" name="Picture 18" descr="embl.gif">
            <a:hlinkClick r:id="rId7" tooltip="EMBL"/>
            <a:extLst>
              <a:ext uri="{FF2B5EF4-FFF2-40B4-BE49-F238E27FC236}">
                <a16:creationId xmlns:a16="http://schemas.microsoft.com/office/drawing/2014/main" id="{8F978390-675B-44B7-A928-DDDE0CB31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2705028"/>
            <a:ext cx="1428751" cy="628651"/>
          </a:xfrm>
          <a:prstGeom prst="rect">
            <a:avLst/>
          </a:prstGeom>
          <a:noFill/>
        </p:spPr>
      </p:pic>
      <p:pic>
        <p:nvPicPr>
          <p:cNvPr id="8" name="Picture 26" descr="messeffm.gif">
            <a:hlinkClick r:id="rId9" tooltip="Messe Frankfurt"/>
            <a:extLst>
              <a:ext uri="{FF2B5EF4-FFF2-40B4-BE49-F238E27FC236}">
                <a16:creationId xmlns:a16="http://schemas.microsoft.com/office/drawing/2014/main" id="{C59F02DD-A692-4AA6-8F16-DC6A89C6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9101" y="4365105"/>
            <a:ext cx="1945388" cy="505801"/>
          </a:xfrm>
          <a:prstGeom prst="rect">
            <a:avLst/>
          </a:prstGeom>
          <a:noFill/>
        </p:spPr>
      </p:pic>
      <p:pic>
        <p:nvPicPr>
          <p:cNvPr id="9" name="Picture 3" descr="E:\logo_ECB.jpg">
            <a:extLst>
              <a:ext uri="{FF2B5EF4-FFF2-40B4-BE49-F238E27FC236}">
                <a16:creationId xmlns:a16="http://schemas.microsoft.com/office/drawing/2014/main" id="{74C69E3E-11C9-4F92-99BB-AB6DE9E1C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99792" y="1412776"/>
            <a:ext cx="2163048" cy="995003"/>
          </a:xfrm>
          <a:prstGeom prst="rect">
            <a:avLst/>
          </a:prstGeom>
          <a:noFill/>
        </p:spPr>
      </p:pic>
      <p:pic>
        <p:nvPicPr>
          <p:cNvPr id="10" name="Picture 4" descr="E:\logo_kus.gif">
            <a:extLst>
              <a:ext uri="{FF2B5EF4-FFF2-40B4-BE49-F238E27FC236}">
                <a16:creationId xmlns:a16="http://schemas.microsoft.com/office/drawing/2014/main" id="{28F5B6E2-A6C6-4B1E-8DC1-8E3EA7D87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64089" y="5428125"/>
            <a:ext cx="1428751" cy="600075"/>
          </a:xfrm>
          <a:prstGeom prst="rect">
            <a:avLst/>
          </a:prstGeom>
          <a:noFill/>
        </p:spPr>
      </p:pic>
      <p:pic>
        <p:nvPicPr>
          <p:cNvPr id="11" name="Picture 8" descr="http://1.2.3.12/bmi/www.iprocon.de/images/stories/main/ueber_uns/referenzen/bwfp.gif">
            <a:extLst>
              <a:ext uri="{FF2B5EF4-FFF2-40B4-BE49-F238E27FC236}">
                <a16:creationId xmlns:a16="http://schemas.microsoft.com/office/drawing/2014/main" id="{CF4D6AB0-F84F-4509-AC24-CF17D5D00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9044" y="5144651"/>
            <a:ext cx="2333625" cy="428627"/>
          </a:xfrm>
          <a:prstGeom prst="rect">
            <a:avLst/>
          </a:prstGeom>
          <a:noFill/>
        </p:spPr>
      </p:pic>
      <p:pic>
        <p:nvPicPr>
          <p:cNvPr id="12" name="Picture 10" descr="http://1.2.3.12/bmi/www.iprocon.de/images/stories/main/ueber_uns/referenzen/kkh.jpg">
            <a:extLst>
              <a:ext uri="{FF2B5EF4-FFF2-40B4-BE49-F238E27FC236}">
                <a16:creationId xmlns:a16="http://schemas.microsoft.com/office/drawing/2014/main" id="{FFA9B8DE-1E56-4D5E-AD2F-181DDEF8C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96545" y="2713481"/>
            <a:ext cx="2266951" cy="914401"/>
          </a:xfrm>
          <a:prstGeom prst="rect">
            <a:avLst/>
          </a:prstGeom>
          <a:noFill/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2560838-94B5-47E8-AAD6-A02B291EB8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72611" y="3142108"/>
            <a:ext cx="1752600" cy="54292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604156E-77D8-4141-8337-3BE32F635B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0376" y="1669497"/>
            <a:ext cx="2286000" cy="42862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D194799-A797-4CD6-B6A4-AEA99162B1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79" y="4093318"/>
            <a:ext cx="1047751" cy="101917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F8A01B4-06EB-42D0-84A4-8AC38F4F1B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679" y="2584674"/>
            <a:ext cx="1352551" cy="117157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C09CE3E4-619B-4D37-9DC1-175914B218A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05825" y="4077243"/>
            <a:ext cx="1945389" cy="86375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23A0FA4-015B-4AA3-A268-2DB2DE5B62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44193" y="5278065"/>
            <a:ext cx="2934109" cy="60968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4892AE5-EE07-424A-ABE1-64C64DDB2F1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22646" y="3692149"/>
            <a:ext cx="2762636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890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ProCon Vorlage neu">
  <a:themeElements>
    <a:clrScheme name="Benutzerdefiniert 2">
      <a:dk1>
        <a:sysClr val="windowText" lastClr="000000"/>
      </a:dk1>
      <a:lt1>
        <a:srgbClr val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Hand.potx" id="{3B98269D-7A08-4380-93C5-B58133B2AB06}" vid="{48EC896F-A898-4DC0-B96A-5317B3BF45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Vorlage_Hand_IPC2018</Template>
  <TotalTime>0</TotalTime>
  <Words>125</Words>
  <Application>Microsoft Office PowerPoint</Application>
  <PresentationFormat>Bildschirmpräsentation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Calibri</vt:lpstr>
      <vt:lpstr>Source Sans Pro</vt:lpstr>
      <vt:lpstr>Raleway</vt:lpstr>
      <vt:lpstr>Arial</vt:lpstr>
      <vt:lpstr>iProCon Vorlage neu</vt:lpstr>
      <vt:lpstr>SAP SuccessFactors für SAP HCM Kunden</vt:lpstr>
      <vt:lpstr>iProCon GmbH</vt:lpstr>
      <vt:lpstr>Referenzen (Auswahl)</vt:lpstr>
    </vt:vector>
  </TitlesOfParts>
  <Company>iProCon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HCM-Strategie SF u. Concur f. TAKRAF</dc:title>
  <dc:creator>J.Edinger@iprocon.de</dc:creator>
  <cp:lastModifiedBy>Joerg Edinger</cp:lastModifiedBy>
  <cp:revision>87</cp:revision>
  <dcterms:created xsi:type="dcterms:W3CDTF">2018-03-08T07:34:30Z</dcterms:created>
  <dcterms:modified xsi:type="dcterms:W3CDTF">2019-09-25T13:05:42Z</dcterms:modified>
</cp:coreProperties>
</file>